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6" r:id="rId2"/>
    <p:sldMasterId id="2147483839" r:id="rId3"/>
    <p:sldMasterId id="2147483854" r:id="rId4"/>
    <p:sldMasterId id="2147483868" r:id="rId5"/>
  </p:sldMasterIdLst>
  <p:notesMasterIdLst>
    <p:notesMasterId r:id="rId31"/>
  </p:notesMasterIdLst>
  <p:sldIdLst>
    <p:sldId id="256" r:id="rId6"/>
    <p:sldId id="277" r:id="rId7"/>
    <p:sldId id="286" r:id="rId8"/>
    <p:sldId id="293" r:id="rId9"/>
    <p:sldId id="278" r:id="rId10"/>
    <p:sldId id="280" r:id="rId11"/>
    <p:sldId id="283" r:id="rId12"/>
    <p:sldId id="282" r:id="rId13"/>
    <p:sldId id="285" r:id="rId14"/>
    <p:sldId id="288" r:id="rId15"/>
    <p:sldId id="291" r:id="rId16"/>
    <p:sldId id="289" r:id="rId17"/>
    <p:sldId id="292" r:id="rId18"/>
    <p:sldId id="290" r:id="rId19"/>
    <p:sldId id="287" r:id="rId20"/>
    <p:sldId id="284" r:id="rId21"/>
    <p:sldId id="294" r:id="rId22"/>
    <p:sldId id="295" r:id="rId23"/>
    <p:sldId id="296" r:id="rId24"/>
    <p:sldId id="297" r:id="rId25"/>
    <p:sldId id="298" r:id="rId26"/>
    <p:sldId id="299" r:id="rId27"/>
    <p:sldId id="300" r:id="rId28"/>
    <p:sldId id="301"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418"/>
    <a:srgbClr val="9FA21A"/>
    <a:srgbClr val="B6EAFF"/>
    <a:srgbClr val="F5F6C9"/>
    <a:srgbClr val="B8BD1E"/>
    <a:srgbClr val="EEF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06" autoAdjust="0"/>
  </p:normalViewPr>
  <p:slideViewPr>
    <p:cSldViewPr>
      <p:cViewPr varScale="1">
        <p:scale>
          <a:sx n="108" d="100"/>
          <a:sy n="108" d="100"/>
        </p:scale>
        <p:origin x="-1688"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9" d="100"/>
          <a:sy n="99"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FB53B-3C05-45C2-9092-658168D6BF26}" type="datetimeFigureOut">
              <a:rPr lang="en-US" smtClean="0"/>
              <a:t>10/21/15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8E5E0-3DBB-42E9-B5CA-42096C036C6D}" type="slidenum">
              <a:rPr lang="en-US" smtClean="0"/>
              <a:t>‹#›</a:t>
            </a:fld>
            <a:endParaRPr lang="en-US"/>
          </a:p>
        </p:txBody>
      </p:sp>
    </p:spTree>
    <p:extLst>
      <p:ext uri="{BB962C8B-B14F-4D97-AF65-F5344CB8AC3E}">
        <p14:creationId xmlns:p14="http://schemas.microsoft.com/office/powerpoint/2010/main" val="391416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Arkansas Coalition for Obesity Prevention (</a:t>
            </a:r>
            <a:r>
              <a:rPr lang="en-US" dirty="0" err="1" smtClean="0"/>
              <a:t>ArCOP</a:t>
            </a:r>
            <a:r>
              <a:rPr lang="en-US" dirty="0" smtClean="0"/>
              <a:t>) is Growing Healthy Communities (GHC) by helping Arkansans change their environments to make the healthy choice the easy choice. </a:t>
            </a:r>
            <a:r>
              <a:rPr lang="en-US" dirty="0" err="1" smtClean="0"/>
              <a:t>ArCOP’s</a:t>
            </a:r>
            <a:r>
              <a:rPr lang="en-US" dirty="0" smtClean="0"/>
              <a:t> mission is to improve the health of all Arkansas communities by increasing access to physical activity and healthy eating to reduce and prevent obesity.  GHC, the Coalition’s project initiative, fosters these outcomes through proven, disciplined &amp; replicable methods.</a:t>
            </a:r>
          </a:p>
          <a:p>
            <a:endParaRPr lang="en-US" dirty="0" smtClean="0"/>
          </a:p>
          <a:p>
            <a:r>
              <a:rPr lang="en-US" dirty="0" err="1" smtClean="0"/>
              <a:t>ArCOP</a:t>
            </a:r>
            <a:r>
              <a:rPr lang="en-US" dirty="0" smtClean="0"/>
              <a:t> strives to welcome all those interested by making membership free and partnership simple. The only requirement: a desire for a healthier Arkansas. </a:t>
            </a:r>
            <a:endParaRPr lang="en-US" dirty="0"/>
          </a:p>
        </p:txBody>
      </p:sp>
      <p:sp>
        <p:nvSpPr>
          <p:cNvPr id="4" name="Slide Number Placeholder 3"/>
          <p:cNvSpPr>
            <a:spLocks noGrp="1"/>
          </p:cNvSpPr>
          <p:nvPr>
            <p:ph type="sldNum" sz="quarter" idx="10"/>
          </p:nvPr>
        </p:nvSpPr>
        <p:spPr/>
        <p:txBody>
          <a:bodyPr/>
          <a:lstStyle/>
          <a:p>
            <a:fld id="{8448E5E0-3DBB-42E9-B5CA-42096C036C6D}" type="slidenum">
              <a:rPr lang="en-US" smtClean="0"/>
              <a:t>2</a:t>
            </a:fld>
            <a:endParaRPr lang="en-US"/>
          </a:p>
        </p:txBody>
      </p:sp>
    </p:spTree>
    <p:extLst>
      <p:ext uri="{BB962C8B-B14F-4D97-AF65-F5344CB8AC3E}">
        <p14:creationId xmlns:p14="http://schemas.microsoft.com/office/powerpoint/2010/main" val="34878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Arkansans are working</a:t>
            </a:r>
            <a:r>
              <a:rPr lang="en-US" baseline="0" dirty="0" smtClean="0"/>
              <a:t> hard to make the healthy choice the easy choice – there’s no way to cover all of it in one presentation. Please check out ArCOP’s website</a:t>
            </a:r>
            <a:r>
              <a:rPr lang="en-US" baseline="0" smtClean="0"/>
              <a:t>: arkansasobesity.org to learn even more.</a:t>
            </a:r>
            <a:endParaRPr lang="en-US" dirty="0" smtClean="0"/>
          </a:p>
        </p:txBody>
      </p:sp>
      <p:sp>
        <p:nvSpPr>
          <p:cNvPr id="4" name="Slide Number Placeholder 3"/>
          <p:cNvSpPr>
            <a:spLocks noGrp="1"/>
          </p:cNvSpPr>
          <p:nvPr>
            <p:ph type="sldNum" sz="quarter" idx="10"/>
          </p:nvPr>
        </p:nvSpPr>
        <p:spPr/>
        <p:txBody>
          <a:bodyPr/>
          <a:lstStyle/>
          <a:p>
            <a:fld id="{8448E5E0-3DBB-42E9-B5CA-42096C036C6D}" type="slidenum">
              <a:rPr lang="en-US" smtClean="0"/>
              <a:t>25</a:t>
            </a:fld>
            <a:endParaRPr lang="en-US"/>
          </a:p>
        </p:txBody>
      </p:sp>
    </p:spTree>
    <p:extLst>
      <p:ext uri="{BB962C8B-B14F-4D97-AF65-F5344CB8AC3E}">
        <p14:creationId xmlns:p14="http://schemas.microsoft.com/office/powerpoint/2010/main" val="152774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w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w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554" y="190500"/>
            <a:ext cx="525689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0" y="1752601"/>
            <a:ext cx="9144000" cy="914399"/>
          </a:xfrm>
        </p:spPr>
        <p:txBody>
          <a:bodyPr/>
          <a:lstStyle>
            <a:lvl1pPr>
              <a:defRPr sz="4400"/>
            </a:lvl1pPr>
          </a:lstStyle>
          <a:p>
            <a:r>
              <a:rPr lang="en-US" sz="2700" b="1" dirty="0" smtClean="0">
                <a:solidFill>
                  <a:schemeClr val="accent2"/>
                </a:solidFill>
              </a:rPr>
              <a:t>TITLE</a:t>
            </a:r>
            <a:endParaRPr lang="en-US" sz="2700" b="1" dirty="0">
              <a:solidFill>
                <a:schemeClr val="accent2"/>
              </a:solidFill>
            </a:endParaRP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2"/>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9312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243639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000" b="1">
                <a:solidFill>
                  <a:schemeClr val="accent2"/>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06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1"/>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p:nvPr>
        </p:nvSpPr>
        <p:spPr>
          <a:xfrm>
            <a:off x="27332" y="1759932"/>
            <a:ext cx="9116667" cy="930275"/>
          </a:xfrm>
        </p:spPr>
        <p:txBody>
          <a:bodyPr>
            <a:normAutofit/>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16170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209735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84303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3302760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9190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84751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19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00845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lstStyle>
            <a:lvl1pPr>
              <a:defRPr/>
            </a:lvl1pPr>
          </a:lstStyle>
          <a:p>
            <a:r>
              <a:rPr lang="en-US" dirty="0" smtClean="0"/>
              <a:t>CLICK TO EDIT TITLE STYLE</a:t>
            </a:r>
            <a:endParaRPr lang="en-US" dirty="0"/>
          </a:p>
        </p:txBody>
      </p:sp>
    </p:spTree>
    <p:extLst>
      <p:ext uri="{BB962C8B-B14F-4D97-AF65-F5344CB8AC3E}">
        <p14:creationId xmlns:p14="http://schemas.microsoft.com/office/powerpoint/2010/main" val="3922816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bg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41756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498805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292638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bg1"/>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15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156696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1792076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1605011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2794458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06557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31862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530595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6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670017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1400527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476865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3325353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541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2703556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3873663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4176182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23030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1606447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722208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4196970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746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518194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5929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4283466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058715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39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96231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347121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Tree>
    <p:extLst>
      <p:ext uri="{BB962C8B-B14F-4D97-AF65-F5344CB8AC3E}">
        <p14:creationId xmlns:p14="http://schemas.microsoft.com/office/powerpoint/2010/main" val="661555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148572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963025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6350146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10/21/15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3951137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00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714807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649004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665986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3748071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10/21/15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8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6728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10/21/15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accent2"/>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89496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Date Placeholder 1"/>
          <p:cNvSpPr>
            <a:spLocks noGrp="1"/>
          </p:cNvSpPr>
          <p:nvPr>
            <p:ph type="dt" sz="half" idx="10"/>
          </p:nvPr>
        </p:nvSpPr>
        <p:spPr/>
        <p:txBody>
          <a:bodyPr/>
          <a:lstStyle/>
          <a:p>
            <a:fld id="{3E9D95F3-855D-4952-B690-FACA9C7C095A}" type="datetimeFigureOut">
              <a:rPr lang="en-US" smtClean="0"/>
              <a:t>10/21/15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bg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8539245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81000"/>
            <a:ext cx="8763000" cy="9144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95F3-855D-4952-B690-FACA9C7C095A}" type="datetimeFigureOut">
              <a:rPr lang="en-US" smtClean="0"/>
              <a:t>10/21/15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6C37-BCBE-4B1C-8E62-D93C9F7E59B8}" type="slidenum">
              <a:rPr lang="en-US" smtClean="0"/>
              <a:t>‹#›</a:t>
            </a:fld>
            <a:endParaRPr lang="en-US"/>
          </a:p>
        </p:txBody>
      </p:sp>
    </p:spTree>
    <p:extLst>
      <p:ext uri="{BB962C8B-B14F-4D97-AF65-F5344CB8AC3E}">
        <p14:creationId xmlns:p14="http://schemas.microsoft.com/office/powerpoint/2010/main" val="5898644"/>
      </p:ext>
    </p:extLst>
  </p:cSld>
  <p:clrMap bg1="lt1" tx1="dk1" bg2="lt2" tx2="dk2" accent1="accent1" accent2="accent2" accent3="accent3" accent4="accent4" accent5="accent5" accent6="accent6" hlink="hlink" folHlink="folHlink"/>
  <p:sldLayoutIdLst>
    <p:sldLayoutId id="2147483805" r:id="rId1"/>
    <p:sldLayoutId id="2147483807" r:id="rId2"/>
    <p:sldLayoutId id="2147483806" r:id="rId3"/>
    <p:sldLayoutId id="2147483825" r:id="rId4"/>
    <p:sldLayoutId id="2147483809" r:id="rId5"/>
    <p:sldLayoutId id="2147483808" r:id="rId6"/>
    <p:sldLayoutId id="2147483812" r:id="rId7"/>
    <p:sldLayoutId id="2147483813" r:id="rId8"/>
    <p:sldLayoutId id="2147483811" r:id="rId9"/>
    <p:sldLayoutId id="2147483814" r:id="rId10"/>
    <p:sldLayoutId id="2147483815" r:id="rId11"/>
  </p:sldLayoutIdLst>
  <p:txStyles>
    <p:titleStyle>
      <a:lvl1pPr algn="ctr" defTabSz="914400" rtl="0" eaLnBrk="1" latinLnBrk="0" hangingPunct="1">
        <a:spcBef>
          <a:spcPct val="0"/>
        </a:spcBef>
        <a:buNone/>
        <a:defRPr sz="2700" b="1" kern="1200">
          <a:solidFill>
            <a:schemeClr val="accent2"/>
          </a:solidFill>
          <a:latin typeface="+mj-lt"/>
          <a:ea typeface="+mj-ea"/>
          <a:cs typeface="+mj-cs"/>
        </a:defRPr>
      </a:lvl1pPr>
    </p:titleStyle>
    <p:bodyStyle>
      <a:lvl1pPr marL="571500" indent="-571500" algn="l" defTabSz="914400" rtl="0" eaLnBrk="1" latinLnBrk="0" hangingPunct="1">
        <a:spcBef>
          <a:spcPct val="20000"/>
        </a:spcBef>
        <a:buFont typeface="Wingdings" panose="05000000000000000000" pitchFamily="2" charset="2"/>
        <a:buChar char="q"/>
        <a:defRPr sz="3200" kern="1200">
          <a:solidFill>
            <a:schemeClr val="tx1"/>
          </a:solidFill>
          <a:latin typeface="+mn-lt"/>
          <a:ea typeface="+mn-ea"/>
          <a:cs typeface="+mn-cs"/>
        </a:defRPr>
      </a:lvl1pPr>
      <a:lvl2pPr marL="9080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4859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000">
              <a:schemeClr val="bg2">
                <a:lumMod val="75000"/>
              </a:schemeClr>
            </a:gs>
            <a:gs pos="0">
              <a:schemeClr val="bg2"/>
            </a:gs>
            <a:gs pos="100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9302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E5A1-6957-4F42-BF25-CCFC99F744A1}" type="datetimeFigureOut">
              <a:rPr lang="en-US" smtClean="0"/>
              <a:t>10/21/15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5306B-0C89-4F32-8081-20B9941BEB12}" type="slidenum">
              <a:rPr lang="en-US" smtClean="0"/>
              <a:t>‹#›</a:t>
            </a:fld>
            <a:endParaRPr lang="en-US"/>
          </a:p>
        </p:txBody>
      </p:sp>
    </p:spTree>
    <p:extLst>
      <p:ext uri="{BB962C8B-B14F-4D97-AF65-F5344CB8AC3E}">
        <p14:creationId xmlns:p14="http://schemas.microsoft.com/office/powerpoint/2010/main" val="158150702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FD512-3D75-4F4E-8019-AB649DD236EA}" type="datetimeFigureOut">
              <a:rPr lang="en-US" smtClean="0"/>
              <a:t>10/21/15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96CD3-C202-4A08-8013-964C393337D2}" type="slidenum">
              <a:rPr lang="en-US" smtClean="0"/>
              <a:t>‹#›</a:t>
            </a:fld>
            <a:endParaRPr lang="en-US"/>
          </a:p>
        </p:txBody>
      </p:sp>
    </p:spTree>
    <p:extLst>
      <p:ext uri="{BB962C8B-B14F-4D97-AF65-F5344CB8AC3E}">
        <p14:creationId xmlns:p14="http://schemas.microsoft.com/office/powerpoint/2010/main" val="382709453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654FD-A47B-4BA8-90E3-7B1FD71E02B3}" type="datetimeFigureOut">
              <a:rPr lang="en-US" smtClean="0"/>
              <a:t>10/21/15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F5D5F-2BDA-48B0-B2E0-DB8A73C66F4A}" type="slidenum">
              <a:rPr lang="en-US" smtClean="0"/>
              <a:t>‹#›</a:t>
            </a:fld>
            <a:endParaRPr lang="en-US"/>
          </a:p>
        </p:txBody>
      </p:sp>
    </p:spTree>
    <p:extLst>
      <p:ext uri="{BB962C8B-B14F-4D97-AF65-F5344CB8AC3E}">
        <p14:creationId xmlns:p14="http://schemas.microsoft.com/office/powerpoint/2010/main" val="40542921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gs>
            <a:gs pos="83000">
              <a:srgbClr val="919418"/>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6E171-8AC2-4DCF-979F-0CFC49D8DBD8}" type="datetimeFigureOut">
              <a:rPr lang="en-US" smtClean="0"/>
              <a:t>10/21/15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EED0-F24F-40A2-87BB-B87D90364D78}" type="slidenum">
              <a:rPr lang="en-US" smtClean="0"/>
              <a:t>‹#›</a:t>
            </a:fld>
            <a:endParaRPr lang="en-US"/>
          </a:p>
        </p:txBody>
      </p:sp>
    </p:spTree>
    <p:extLst>
      <p:ext uri="{BB962C8B-B14F-4D97-AF65-F5344CB8AC3E}">
        <p14:creationId xmlns:p14="http://schemas.microsoft.com/office/powerpoint/2010/main" val="345102388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www.arkansasobesity.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hyperlink" Target="http://www.arkansasobesity.org/ghc/3m/toolk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Growing Healthy Communities &amp; Worksites</a:t>
            </a:r>
            <a:endParaRPr lang="en-US" sz="32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5208" r="10166" b="16667"/>
          <a:stretch/>
        </p:blipFill>
        <p:spPr>
          <a:xfrm>
            <a:off x="0" y="3200400"/>
            <a:ext cx="9174480" cy="3276600"/>
          </a:xfrm>
          <a:prstGeom prst="rect">
            <a:avLst/>
          </a:prstGeom>
        </p:spPr>
      </p:pic>
    </p:spTree>
    <p:extLst>
      <p:ext uri="{BB962C8B-B14F-4D97-AF65-F5344CB8AC3E}">
        <p14:creationId xmlns:p14="http://schemas.microsoft.com/office/powerpoint/2010/main" val="356565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endParaRPr lang="en-US" i="1" dirty="0"/>
          </a:p>
          <a:p>
            <a:pPr marL="0" indent="0">
              <a:buNone/>
            </a:pPr>
            <a:r>
              <a:rPr lang="en-US" i="1" dirty="0"/>
              <a:t>Emerging Communities</a:t>
            </a:r>
          </a:p>
          <a:p>
            <a:r>
              <a:rPr lang="en-US" dirty="0"/>
              <a:t>Communities who receive the “Emerging” designation, are laying a strong foundation with a team of at least five individuals.</a:t>
            </a:r>
          </a:p>
          <a:p>
            <a:r>
              <a:rPr lang="en-US" dirty="0"/>
              <a:t>GHC teams are made up of diverse stakeholders who are interested in creating healthier communities: elected officials, fundraisers, community volunteers and professionals in education, health-care, civic government and more.</a:t>
            </a:r>
          </a:p>
          <a:p>
            <a:pPr marL="0" indent="0">
              <a:buNone/>
            </a:pPr>
            <a:r>
              <a:rPr lang="en-US" dirty="0"/>
              <a:t> </a:t>
            </a:r>
            <a:endParaRPr lang="en-US" dirty="0" smtClean="0"/>
          </a:p>
          <a:p>
            <a:pPr marL="0" indent="0">
              <a:buNone/>
            </a:pPr>
            <a:r>
              <a:rPr lang="en-US" b="1" dirty="0" smtClean="0"/>
              <a:t>HOW </a:t>
            </a:r>
            <a:r>
              <a:rPr lang="en-US" b="1" dirty="0"/>
              <a:t>TO MAINTAIN EMERGING STATUS</a:t>
            </a:r>
          </a:p>
          <a:p>
            <a:r>
              <a:rPr lang="en-US" dirty="0"/>
              <a:t>The “Emerging” designation is intended to recognize communities that see the “bigger picture” and are in the process of laying a strong foundation through engaging and educating stakeholders.</a:t>
            </a:r>
          </a:p>
          <a:p>
            <a:pPr marL="0" indent="0">
              <a:buNone/>
            </a:pPr>
            <a:r>
              <a:rPr lang="en-US" dirty="0"/>
              <a:t> </a:t>
            </a:r>
            <a:endParaRPr lang="en-US" dirty="0" smtClean="0"/>
          </a:p>
        </p:txBody>
      </p:sp>
      <p:sp>
        <p:nvSpPr>
          <p:cNvPr id="3" name="Title 2"/>
          <p:cNvSpPr>
            <a:spLocks noGrp="1"/>
          </p:cNvSpPr>
          <p:nvPr>
            <p:ph type="title"/>
          </p:nvPr>
        </p:nvSpPr>
        <p:spPr/>
        <p:txBody>
          <a:bodyPr/>
          <a:lstStyle/>
          <a:p>
            <a:r>
              <a:rPr lang="en-US" dirty="0" smtClean="0"/>
              <a:t>Growing Healthy Communities Recognition Levels</a:t>
            </a:r>
            <a:endParaRPr lang="en-US" dirty="0"/>
          </a:p>
        </p:txBody>
      </p:sp>
    </p:spTree>
    <p:extLst>
      <p:ext uri="{BB962C8B-B14F-4D97-AF65-F5344CB8AC3E}">
        <p14:creationId xmlns:p14="http://schemas.microsoft.com/office/powerpoint/2010/main" val="37079495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0" indent="0">
              <a:buNone/>
            </a:pPr>
            <a:endParaRPr lang="en-US" dirty="0"/>
          </a:p>
          <a:p>
            <a:endParaRPr lang="en-US" dirty="0"/>
          </a:p>
          <a:p>
            <a:r>
              <a:rPr lang="en-US" dirty="0"/>
              <a:t>		City of Arkadelphia</a:t>
            </a:r>
          </a:p>
          <a:p>
            <a:r>
              <a:rPr lang="en-US" dirty="0"/>
              <a:t>		City of Camden</a:t>
            </a:r>
          </a:p>
          <a:p>
            <a:r>
              <a:rPr lang="en-US" dirty="0"/>
              <a:t>		City of Clinton</a:t>
            </a:r>
          </a:p>
          <a:p>
            <a:r>
              <a:rPr lang="en-US" dirty="0"/>
              <a:t>		City of El Dorado</a:t>
            </a:r>
          </a:p>
          <a:p>
            <a:r>
              <a:rPr lang="en-US" dirty="0"/>
              <a:t>		City of </a:t>
            </a:r>
            <a:r>
              <a:rPr lang="en-US" dirty="0" err="1"/>
              <a:t>Flippin</a:t>
            </a:r>
            <a:endParaRPr lang="en-US" dirty="0"/>
          </a:p>
          <a:p>
            <a:r>
              <a:rPr lang="en-US" dirty="0"/>
              <a:t>		City of Fordyce</a:t>
            </a:r>
          </a:p>
          <a:p>
            <a:r>
              <a:rPr lang="en-US" dirty="0"/>
              <a:t>		City of Greenbrier</a:t>
            </a:r>
          </a:p>
          <a:p>
            <a:r>
              <a:rPr lang="en-US" dirty="0"/>
              <a:t>		City of Hampton</a:t>
            </a:r>
          </a:p>
          <a:p>
            <a:r>
              <a:rPr lang="en-US" dirty="0"/>
              <a:t>		City of Magazine</a:t>
            </a:r>
          </a:p>
          <a:p>
            <a:r>
              <a:rPr lang="en-US" dirty="0"/>
              <a:t>		City of Marianna</a:t>
            </a:r>
          </a:p>
          <a:p>
            <a:r>
              <a:rPr lang="en-US" dirty="0"/>
              <a:t>		City of Prescott</a:t>
            </a:r>
          </a:p>
          <a:p>
            <a:r>
              <a:rPr lang="en-US" dirty="0"/>
              <a:t>		City of Rison</a:t>
            </a:r>
          </a:p>
          <a:p>
            <a:r>
              <a:rPr lang="en-US" dirty="0"/>
              <a:t>		City of Shannon Hills</a:t>
            </a:r>
          </a:p>
          <a:p>
            <a:r>
              <a:rPr lang="en-US" dirty="0"/>
              <a:t>		Arkansas County</a:t>
            </a:r>
          </a:p>
          <a:p>
            <a:r>
              <a:rPr lang="en-US" dirty="0"/>
              <a:t>		Marion County</a:t>
            </a:r>
          </a:p>
          <a:p>
            <a:r>
              <a:rPr lang="en-US" dirty="0"/>
              <a:t>		Searcy County</a:t>
            </a:r>
          </a:p>
          <a:p>
            <a:r>
              <a:rPr lang="en-US" dirty="0"/>
              <a:t>		Big Dam Bridge Foundation Neighborhood in the City of North Little Rock</a:t>
            </a:r>
          </a:p>
          <a:p>
            <a:r>
              <a:rPr lang="en-US" dirty="0"/>
              <a:t>		Bradford School District Neighborhood</a:t>
            </a:r>
          </a:p>
          <a:p>
            <a:r>
              <a:rPr lang="en-US" dirty="0"/>
              <a:t>		Central Little Rock Neighborhood</a:t>
            </a:r>
          </a:p>
          <a:p>
            <a:r>
              <a:rPr lang="en-US" dirty="0"/>
              <a:t>		</a:t>
            </a:r>
            <a:r>
              <a:rPr lang="en-US" dirty="0" err="1"/>
              <a:t>Dollarway</a:t>
            </a:r>
            <a:r>
              <a:rPr lang="en-US" dirty="0"/>
              <a:t> School District Neighborhood</a:t>
            </a:r>
          </a:p>
          <a:p>
            <a:r>
              <a:rPr lang="en-US" dirty="0"/>
              <a:t>		Fayetteville Public Schools Neighborhood</a:t>
            </a:r>
          </a:p>
          <a:p>
            <a:r>
              <a:rPr lang="en-US" dirty="0"/>
              <a:t>		First Baptist Military Heights “Main Street Get FIT Initiative” Neighborhood in the City of North Little Rock</a:t>
            </a:r>
          </a:p>
          <a:p>
            <a:r>
              <a:rPr lang="en-US" dirty="0"/>
              <a:t>		Friendship Community Care Neighborhood in the City of Bryant</a:t>
            </a:r>
          </a:p>
          <a:p>
            <a:r>
              <a:rPr lang="en-US" dirty="0"/>
              <a:t>		Harp Elementary School Neighborhood in the City of Springdale</a:t>
            </a:r>
          </a:p>
          <a:p>
            <a:r>
              <a:rPr lang="en-US" dirty="0"/>
              <a:t>		Lamar School District Neighborhood</a:t>
            </a:r>
          </a:p>
          <a:p>
            <a:r>
              <a:rPr lang="en-US" dirty="0"/>
              <a:t>		New Addition Development Corp. Neighborhood in the City of Nashville</a:t>
            </a:r>
          </a:p>
          <a:p>
            <a:r>
              <a:rPr lang="en-US" dirty="0"/>
              <a:t>		North Little Rock School District Neighborhood</a:t>
            </a:r>
          </a:p>
          <a:p>
            <a:r>
              <a:rPr lang="en-US" dirty="0"/>
              <a:t>		Promise Garden Park at 12</a:t>
            </a:r>
            <a:r>
              <a:rPr lang="en-US" baseline="30000" dirty="0"/>
              <a:t>th</a:t>
            </a:r>
            <a:r>
              <a:rPr lang="en-US" dirty="0"/>
              <a:t> and Peyton Neighborhood in the City of Little Rock</a:t>
            </a:r>
          </a:p>
          <a:p>
            <a:r>
              <a:rPr lang="en-US" dirty="0"/>
              <a:t>		South Central Service Cooperative Neighborhood in the City of Camden</a:t>
            </a:r>
          </a:p>
          <a:p>
            <a:r>
              <a:rPr lang="en-US" dirty="0"/>
              <a:t>		South Fayetteville Neighborhood</a:t>
            </a:r>
          </a:p>
          <a:p>
            <a:r>
              <a:rPr lang="en-US" dirty="0"/>
              <a:t>		Spring River Area Neighborhood</a:t>
            </a:r>
          </a:p>
          <a:p>
            <a:r>
              <a:rPr lang="en-US" dirty="0"/>
              <a:t>		Tri Cycle Farms Neighborhood in the City of Fayetteville</a:t>
            </a:r>
          </a:p>
          <a:p>
            <a:r>
              <a:rPr lang="en-US" dirty="0"/>
              <a:t>		White River Women’s Shelter Neighborhood</a:t>
            </a:r>
            <a:endParaRPr lang="en-US" dirty="0"/>
          </a:p>
        </p:txBody>
      </p:sp>
      <p:sp>
        <p:nvSpPr>
          <p:cNvPr id="3" name="Title 2"/>
          <p:cNvSpPr>
            <a:spLocks noGrp="1"/>
          </p:cNvSpPr>
          <p:nvPr>
            <p:ph type="title"/>
          </p:nvPr>
        </p:nvSpPr>
        <p:spPr/>
        <p:txBody>
          <a:bodyPr/>
          <a:lstStyle/>
          <a:p>
            <a:r>
              <a:rPr lang="en-US" dirty="0" smtClean="0"/>
              <a:t>Emerging Communities</a:t>
            </a:r>
            <a:endParaRPr lang="en-US" dirty="0"/>
          </a:p>
        </p:txBody>
      </p:sp>
    </p:spTree>
    <p:extLst>
      <p:ext uri="{BB962C8B-B14F-4D97-AF65-F5344CB8AC3E}">
        <p14:creationId xmlns:p14="http://schemas.microsoft.com/office/powerpoint/2010/main" val="18322932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0" indent="0">
              <a:buNone/>
            </a:pPr>
            <a:endParaRPr lang="en-US" dirty="0"/>
          </a:p>
          <a:p>
            <a:pPr marL="0" indent="0">
              <a:buNone/>
            </a:pPr>
            <a:r>
              <a:rPr lang="en-US" dirty="0"/>
              <a:t> </a:t>
            </a:r>
            <a:r>
              <a:rPr lang="en-US" i="1" dirty="0" smtClean="0"/>
              <a:t>Blossoming </a:t>
            </a:r>
            <a:r>
              <a:rPr lang="en-US" i="1" dirty="0"/>
              <a:t>Communities</a:t>
            </a:r>
          </a:p>
          <a:p>
            <a:r>
              <a:rPr lang="en-US" dirty="0"/>
              <a:t>Communities that receive the “Blossoming” designation build upon the requirements of Emerging Communities and also:</a:t>
            </a:r>
          </a:p>
          <a:p>
            <a:pPr marL="0" indent="0">
              <a:buNone/>
            </a:pPr>
            <a:r>
              <a:rPr lang="en-US" dirty="0"/>
              <a:t>	Provide a checklist community highlights.</a:t>
            </a:r>
          </a:p>
          <a:p>
            <a:pPr marL="0" indent="0">
              <a:buNone/>
            </a:pPr>
            <a:r>
              <a:rPr lang="en-US" dirty="0"/>
              <a:t>	Strategize plans for change</a:t>
            </a:r>
            <a:r>
              <a:rPr lang="en-US" dirty="0" smtClean="0"/>
              <a:t>.</a:t>
            </a:r>
          </a:p>
          <a:p>
            <a:pPr marL="0" indent="0">
              <a:buNone/>
            </a:pPr>
            <a:r>
              <a:rPr lang="en-US" dirty="0"/>
              <a:t>	Document successes &amp; lessons learned.</a:t>
            </a:r>
          </a:p>
          <a:p>
            <a:r>
              <a:rPr lang="en-US" dirty="0"/>
              <a:t>Develop a strategic action plan that will help your community address concerns related to increasing access to healthy foods &amp; physical activity. Strategic plans guide the direction community members take towards a clear, unified vision forward. Even better: </a:t>
            </a:r>
            <a:r>
              <a:rPr lang="en-US" dirty="0" err="1"/>
              <a:t>ArCOP</a:t>
            </a:r>
            <a:r>
              <a:rPr lang="en-US" dirty="0"/>
              <a:t> provides tools &amp; guidance to assist communities with such planning!</a:t>
            </a:r>
          </a:p>
          <a:p>
            <a:r>
              <a:rPr lang="en-US" dirty="0"/>
              <a:t>Documenting and publicizing success stories can rally community members and help them see that positive change is within reach! Publicizing projects helps increase success through maximized community use and/or participation.</a:t>
            </a:r>
          </a:p>
          <a:p>
            <a:r>
              <a:rPr lang="en-US" dirty="0"/>
              <a:t>Discussing &amp; tracking lessons learned can help community teams make improvements even faster by identifying what went well and what can be improved</a:t>
            </a:r>
            <a:r>
              <a:rPr lang="en-US" dirty="0" smtClean="0"/>
              <a:t>.</a:t>
            </a:r>
          </a:p>
          <a:p>
            <a:pPr marL="0" indent="0">
              <a:buNone/>
            </a:pPr>
            <a:r>
              <a:rPr lang="en-US" dirty="0"/>
              <a:t> </a:t>
            </a:r>
            <a:endParaRPr lang="en-US" dirty="0" smtClean="0"/>
          </a:p>
          <a:p>
            <a:pPr marL="0" indent="0">
              <a:buNone/>
            </a:pPr>
            <a:r>
              <a:rPr lang="en-US" b="1" dirty="0" smtClean="0"/>
              <a:t>HOW </a:t>
            </a:r>
            <a:r>
              <a:rPr lang="en-US" b="1" dirty="0"/>
              <a:t>TO MAINTAIN BLOSSOMING STATUS</a:t>
            </a:r>
          </a:p>
          <a:p>
            <a:r>
              <a:rPr lang="en-US" dirty="0"/>
              <a:t>The “Blossoming” designation is intended to recognize communities that see the “bigger picture” and are actively working towards positive change.</a:t>
            </a:r>
          </a:p>
          <a:p>
            <a:pPr marL="0" indent="0">
              <a:buNone/>
            </a:pPr>
            <a:endParaRPr lang="en-US" dirty="0"/>
          </a:p>
        </p:txBody>
      </p:sp>
      <p:sp>
        <p:nvSpPr>
          <p:cNvPr id="3" name="Title 2"/>
          <p:cNvSpPr>
            <a:spLocks noGrp="1"/>
          </p:cNvSpPr>
          <p:nvPr>
            <p:ph type="title"/>
          </p:nvPr>
        </p:nvSpPr>
        <p:spPr/>
        <p:txBody>
          <a:bodyPr/>
          <a:lstStyle/>
          <a:p>
            <a:r>
              <a:rPr lang="en-US" dirty="0" smtClean="0"/>
              <a:t>Growing Healthy Communities Recognition Levels</a:t>
            </a:r>
            <a:endParaRPr lang="en-US" dirty="0"/>
          </a:p>
        </p:txBody>
      </p:sp>
    </p:spTree>
    <p:extLst>
      <p:ext uri="{BB962C8B-B14F-4D97-AF65-F5344CB8AC3E}">
        <p14:creationId xmlns:p14="http://schemas.microsoft.com/office/powerpoint/2010/main" val="30608998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a:t>		City of Blytheville</a:t>
            </a:r>
          </a:p>
          <a:p>
            <a:r>
              <a:rPr lang="en-US" dirty="0"/>
              <a:t>		City of Bryant</a:t>
            </a:r>
          </a:p>
          <a:p>
            <a:r>
              <a:rPr lang="en-US" dirty="0"/>
              <a:t>		City of Conway</a:t>
            </a:r>
          </a:p>
          <a:p>
            <a:r>
              <a:rPr lang="en-US" dirty="0"/>
              <a:t>		City of Forrest City</a:t>
            </a:r>
          </a:p>
          <a:p>
            <a:r>
              <a:rPr lang="en-US" dirty="0"/>
              <a:t>		City of Hope</a:t>
            </a:r>
          </a:p>
          <a:p>
            <a:r>
              <a:rPr lang="en-US" dirty="0"/>
              <a:t>		City of Hot Springs</a:t>
            </a:r>
          </a:p>
          <a:p>
            <a:r>
              <a:rPr lang="en-US" dirty="0"/>
              <a:t>		City of Siloam Springs</a:t>
            </a:r>
          </a:p>
          <a:p>
            <a:r>
              <a:rPr lang="en-US" dirty="0"/>
              <a:t>		City of Springdale</a:t>
            </a:r>
          </a:p>
          <a:p>
            <a:r>
              <a:rPr lang="en-US" dirty="0"/>
              <a:t>		City of Wooster</a:t>
            </a:r>
          </a:p>
          <a:p>
            <a:r>
              <a:rPr lang="en-US" dirty="0"/>
              <a:t>		Jefferson County</a:t>
            </a:r>
          </a:p>
          <a:p>
            <a:r>
              <a:rPr lang="en-US" dirty="0"/>
              <a:t>		Woodruff County</a:t>
            </a:r>
          </a:p>
          <a:p>
            <a:r>
              <a:rPr lang="en-US" dirty="0"/>
              <a:t>		Boone County Diabetes Collaborative Neighborhood</a:t>
            </a:r>
          </a:p>
          <a:p>
            <a:r>
              <a:rPr lang="en-US" dirty="0"/>
              <a:t>		Cedar Ridge School District Neighborhood in the City of Charlotte</a:t>
            </a:r>
          </a:p>
          <a:p>
            <a:r>
              <a:rPr lang="en-US" dirty="0"/>
              <a:t>		</a:t>
            </a:r>
            <a:r>
              <a:rPr lang="en-US" dirty="0" err="1"/>
              <a:t>Ralphe</a:t>
            </a:r>
            <a:r>
              <a:rPr lang="en-US" dirty="0"/>
              <a:t> Bunche Neighborhood Association in the City of Benton</a:t>
            </a:r>
          </a:p>
          <a:p>
            <a:r>
              <a:rPr lang="en-US" dirty="0"/>
              <a:t>		UALR’s University District Neighborhood in the City of Little Rock</a:t>
            </a:r>
            <a:endParaRPr lang="en-US" dirty="0"/>
          </a:p>
        </p:txBody>
      </p:sp>
      <p:sp>
        <p:nvSpPr>
          <p:cNvPr id="3" name="Title 2"/>
          <p:cNvSpPr>
            <a:spLocks noGrp="1"/>
          </p:cNvSpPr>
          <p:nvPr>
            <p:ph type="title"/>
          </p:nvPr>
        </p:nvSpPr>
        <p:spPr/>
        <p:txBody>
          <a:bodyPr/>
          <a:lstStyle/>
          <a:p>
            <a:r>
              <a:rPr lang="en-US" dirty="0" smtClean="0"/>
              <a:t>Blossoming Communities</a:t>
            </a:r>
            <a:endParaRPr lang="en-US" dirty="0"/>
          </a:p>
        </p:txBody>
      </p:sp>
    </p:spTree>
    <p:extLst>
      <p:ext uri="{BB962C8B-B14F-4D97-AF65-F5344CB8AC3E}">
        <p14:creationId xmlns:p14="http://schemas.microsoft.com/office/powerpoint/2010/main" val="5680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US" i="1" dirty="0" smtClean="0"/>
              <a:t>Thriving </a:t>
            </a:r>
            <a:r>
              <a:rPr lang="en-US" i="1" dirty="0"/>
              <a:t>Communities</a:t>
            </a:r>
          </a:p>
          <a:p>
            <a:r>
              <a:rPr lang="en-US" dirty="0"/>
              <a:t>Communities that receive the “Thriving” designation build upon the requirements of Blossoming Communities and also:</a:t>
            </a:r>
          </a:p>
          <a:p>
            <a:pPr marL="0" indent="0">
              <a:buNone/>
            </a:pPr>
            <a:r>
              <a:rPr lang="en-US" dirty="0"/>
              <a:t>	</a:t>
            </a:r>
            <a:r>
              <a:rPr lang="en-US" dirty="0" smtClean="0"/>
              <a:t>Demonstrate </a:t>
            </a:r>
            <a:r>
              <a:rPr lang="en-US" dirty="0"/>
              <a:t>change through data.</a:t>
            </a:r>
          </a:p>
          <a:p>
            <a:pPr marL="0" indent="0">
              <a:buNone/>
            </a:pPr>
            <a:r>
              <a:rPr lang="en-US" dirty="0"/>
              <a:t>	</a:t>
            </a:r>
            <a:r>
              <a:rPr lang="en-US" dirty="0" smtClean="0"/>
              <a:t>Demonstrate </a:t>
            </a:r>
            <a:r>
              <a:rPr lang="en-US" dirty="0"/>
              <a:t>environmental- and policy-level change.</a:t>
            </a:r>
          </a:p>
          <a:p>
            <a:r>
              <a:rPr lang="en-US" dirty="0" err="1"/>
              <a:t>ArCOP’s</a:t>
            </a:r>
            <a:r>
              <a:rPr lang="en-US" dirty="0"/>
              <a:t> goal of a healthier Arkansas starts with individual communities. Providing data and demonstrating how your community’s efforts make positive change helps Arkansas measure statewide improvement. A community’s ability to make lasting change to both the environment and public policies is a sign of success and sustainability.</a:t>
            </a:r>
          </a:p>
          <a:p>
            <a:pPr marL="0" indent="0">
              <a:buNone/>
            </a:pPr>
            <a:endParaRPr lang="en-US" dirty="0"/>
          </a:p>
          <a:p>
            <a:pPr marL="0" indent="0">
              <a:buNone/>
            </a:pPr>
            <a:r>
              <a:rPr lang="en-US" b="1" dirty="0"/>
              <a:t>HOW TO MAINTAIN THRIVING STATUS</a:t>
            </a:r>
          </a:p>
          <a:p>
            <a:r>
              <a:rPr lang="en-US" dirty="0"/>
              <a:t>The “Thriving” designation is </a:t>
            </a:r>
            <a:r>
              <a:rPr lang="en-US" dirty="0" err="1"/>
              <a:t>ArCOP’s</a:t>
            </a:r>
            <a:r>
              <a:rPr lang="en-US" dirty="0"/>
              <a:t> “gold standard” in Growing Healthy Communities and is intended to recognize communities that see the “bigger picture” and are actively making measurable change.</a:t>
            </a:r>
            <a:endParaRPr lang="en-US" dirty="0"/>
          </a:p>
        </p:txBody>
      </p:sp>
      <p:sp>
        <p:nvSpPr>
          <p:cNvPr id="3" name="Title 2"/>
          <p:cNvSpPr>
            <a:spLocks noGrp="1"/>
          </p:cNvSpPr>
          <p:nvPr>
            <p:ph type="title"/>
          </p:nvPr>
        </p:nvSpPr>
        <p:spPr/>
        <p:txBody>
          <a:bodyPr/>
          <a:lstStyle/>
          <a:p>
            <a:r>
              <a:rPr lang="en-US" dirty="0" smtClean="0"/>
              <a:t>Growing Healthy Communities Recognition Levels</a:t>
            </a:r>
            <a:endParaRPr lang="en-US" dirty="0"/>
          </a:p>
        </p:txBody>
      </p:sp>
    </p:spTree>
    <p:extLst>
      <p:ext uri="{BB962C8B-B14F-4D97-AF65-F5344CB8AC3E}">
        <p14:creationId xmlns:p14="http://schemas.microsoft.com/office/powerpoint/2010/main" val="21217231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City of Batesville</a:t>
            </a:r>
          </a:p>
          <a:p>
            <a:r>
              <a:rPr lang="en-US" dirty="0"/>
              <a:t>		City of Lake Village</a:t>
            </a:r>
          </a:p>
          <a:p>
            <a:r>
              <a:rPr lang="en-US" dirty="0"/>
              <a:t>		City of Nashville</a:t>
            </a:r>
          </a:p>
          <a:p>
            <a:r>
              <a:rPr lang="en-US" dirty="0"/>
              <a:t>		City of North Little Rock</a:t>
            </a:r>
          </a:p>
          <a:p>
            <a:r>
              <a:rPr lang="en-US" dirty="0"/>
              <a:t>		Boone County</a:t>
            </a:r>
            <a:endParaRPr lang="en-US" dirty="0"/>
          </a:p>
        </p:txBody>
      </p:sp>
      <p:sp>
        <p:nvSpPr>
          <p:cNvPr id="3" name="Title 2"/>
          <p:cNvSpPr>
            <a:spLocks noGrp="1"/>
          </p:cNvSpPr>
          <p:nvPr>
            <p:ph type="title"/>
          </p:nvPr>
        </p:nvSpPr>
        <p:spPr/>
        <p:txBody>
          <a:bodyPr/>
          <a:lstStyle/>
          <a:p>
            <a:r>
              <a:rPr lang="en-US" dirty="0" smtClean="0"/>
              <a:t>Thriving Communities</a:t>
            </a:r>
            <a:endParaRPr lang="en-US" dirty="0"/>
          </a:p>
        </p:txBody>
      </p:sp>
    </p:spTree>
    <p:extLst>
      <p:ext uri="{BB962C8B-B14F-4D97-AF65-F5344CB8AC3E}">
        <p14:creationId xmlns:p14="http://schemas.microsoft.com/office/powerpoint/2010/main" val="1782945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Module 1:</a:t>
            </a:r>
            <a:r>
              <a:rPr lang="en-US" dirty="0"/>
              <a:t> Making the Business Case, will provide </a:t>
            </a:r>
            <a:r>
              <a:rPr lang="en-US" dirty="0" smtClean="0"/>
              <a:t>you </a:t>
            </a:r>
            <a:r>
              <a:rPr lang="en-US" dirty="0"/>
              <a:t>with key arguments regarding the “Why” of worksite health</a:t>
            </a:r>
            <a:r>
              <a:rPr lang="en-US" dirty="0" smtClean="0"/>
              <a:t>.</a:t>
            </a:r>
          </a:p>
          <a:p>
            <a:pPr marL="0" indent="0">
              <a:buNone/>
            </a:pPr>
            <a:endParaRPr lang="en-US" dirty="0"/>
          </a:p>
          <a:p>
            <a:pPr marL="622300" lvl="1" indent="0">
              <a:buNone/>
            </a:pPr>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2743200"/>
            <a:ext cx="3429000" cy="380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1" y="3505200"/>
            <a:ext cx="5486399" cy="1785104"/>
          </a:xfrm>
          <a:prstGeom prst="rect">
            <a:avLst/>
          </a:prstGeom>
        </p:spPr>
        <p:txBody>
          <a:bodyPr wrap="square">
            <a:spAutoFit/>
          </a:bodyPr>
          <a:lstStyle/>
          <a:p>
            <a:r>
              <a:rPr lang="en-US" sz="2200" dirty="0">
                <a:solidFill>
                  <a:srgbClr val="008000"/>
                </a:solidFill>
              </a:rPr>
              <a:t>Health Cost Management Argument</a:t>
            </a:r>
          </a:p>
          <a:p>
            <a:r>
              <a:rPr lang="en-US" sz="2200" dirty="0" smtClean="0">
                <a:solidFill>
                  <a:srgbClr val="008000"/>
                </a:solidFill>
              </a:rPr>
              <a:t>	</a:t>
            </a:r>
          </a:p>
          <a:p>
            <a:r>
              <a:rPr lang="en-US" sz="2200" dirty="0"/>
              <a:t>	</a:t>
            </a:r>
            <a:r>
              <a:rPr lang="en-US" sz="2200" dirty="0" smtClean="0">
                <a:solidFill>
                  <a:srgbClr val="FF0000"/>
                </a:solidFill>
              </a:rPr>
              <a:t>Productivity </a:t>
            </a:r>
            <a:r>
              <a:rPr lang="en-US" sz="2200" dirty="0">
                <a:solidFill>
                  <a:srgbClr val="FF0000"/>
                </a:solidFill>
              </a:rPr>
              <a:t>Argument</a:t>
            </a:r>
          </a:p>
          <a:p>
            <a:r>
              <a:rPr lang="en-US" sz="2200" dirty="0" smtClean="0"/>
              <a:t>	</a:t>
            </a:r>
            <a:endParaRPr lang="en-US" sz="2200" dirty="0"/>
          </a:p>
          <a:p>
            <a:r>
              <a:rPr lang="en-US" sz="2200" dirty="0" smtClean="0"/>
              <a:t>		</a:t>
            </a:r>
            <a:r>
              <a:rPr lang="en-US" sz="2200" dirty="0" smtClean="0">
                <a:solidFill>
                  <a:srgbClr val="0000FF"/>
                </a:solidFill>
              </a:rPr>
              <a:t>Great </a:t>
            </a:r>
            <a:r>
              <a:rPr lang="en-US" sz="2200" dirty="0">
                <a:solidFill>
                  <a:srgbClr val="0000FF"/>
                </a:solidFill>
              </a:rPr>
              <a:t>Place to Work Argument</a:t>
            </a:r>
            <a:endParaRPr lang="en-US" sz="2200" dirty="0">
              <a:solidFill>
                <a:srgbClr val="0000FF"/>
              </a:solidFill>
            </a:endParaRPr>
          </a:p>
        </p:txBody>
      </p:sp>
    </p:spTree>
    <p:extLst>
      <p:ext uri="{BB962C8B-B14F-4D97-AF65-F5344CB8AC3E}">
        <p14:creationId xmlns:p14="http://schemas.microsoft.com/office/powerpoint/2010/main" val="4789004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2:</a:t>
            </a:r>
            <a:r>
              <a:rPr lang="en-US" dirty="0"/>
              <a:t> Assessing Your Worksite, discusses the need and value of assessing your employee population and your organization as a whole.</a:t>
            </a:r>
          </a:p>
          <a:p>
            <a:pPr lvl="1"/>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1" t="33872" r="31599" b="34954"/>
          <a:stretch/>
        </p:blipFill>
        <p:spPr bwMode="auto">
          <a:xfrm>
            <a:off x="2514600" y="3810000"/>
            <a:ext cx="3124201" cy="181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471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3: </a:t>
            </a:r>
            <a:r>
              <a:rPr lang="en-US" dirty="0"/>
              <a:t>Building Leadership Support, addresses the value of having an inclusive leadership network involving senior management, middle/supervisory management, and lay leaders</a:t>
            </a:r>
            <a:r>
              <a:rPr lang="en-US" dirty="0" smtClean="0"/>
              <a:t>.</a:t>
            </a:r>
          </a:p>
          <a:p>
            <a:pPr marL="0" indent="0">
              <a:buNone/>
            </a:pPr>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76" t="34567" r="54836" b="25460"/>
          <a:stretch/>
        </p:blipFill>
        <p:spPr bwMode="auto">
          <a:xfrm>
            <a:off x="2971800" y="4038600"/>
            <a:ext cx="3313069" cy="22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7804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4: </a:t>
            </a:r>
            <a:r>
              <a:rPr lang="en-US" dirty="0"/>
              <a:t>Developing Policy, Benefit, and Environmental Supports, reviews the importance of leveraging health-related policies, benefits, and environmental supports for removing barriers to employee engagement in health-related activities and programs.</a:t>
            </a:r>
          </a:p>
          <a:p>
            <a:pPr lvl="1"/>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66" t="35289" r="52320" b="24338"/>
          <a:stretch/>
        </p:blipFill>
        <p:spPr bwMode="auto">
          <a:xfrm>
            <a:off x="4114800" y="4572000"/>
            <a:ext cx="3108377" cy="194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5865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pPr marL="0" indent="0">
              <a:spcBef>
                <a:spcPts val="0"/>
              </a:spcBef>
              <a:spcAft>
                <a:spcPts val="1200"/>
              </a:spcAft>
              <a:buNone/>
            </a:pPr>
            <a:r>
              <a:rPr lang="en-US" dirty="0"/>
              <a:t>Healthier environments produce healthier people.  Healthier people produce greater economic outputs, consume fewer healthcare resources and lead better, longer lives.</a:t>
            </a:r>
          </a:p>
          <a:p>
            <a:pPr marL="0" indent="0">
              <a:spcBef>
                <a:spcPts val="0"/>
              </a:spcBef>
              <a:spcAft>
                <a:spcPts val="1200"/>
              </a:spcAft>
              <a:buNone/>
            </a:pPr>
            <a:r>
              <a:rPr lang="en-US" dirty="0" smtClean="0"/>
              <a:t>The </a:t>
            </a:r>
            <a:r>
              <a:rPr lang="en-US" dirty="0"/>
              <a:t>Coalition currently </a:t>
            </a:r>
            <a:r>
              <a:rPr lang="en-US" dirty="0" smtClean="0"/>
              <a:t>has</a:t>
            </a:r>
          </a:p>
          <a:p>
            <a:pPr>
              <a:spcBef>
                <a:spcPts val="0"/>
              </a:spcBef>
              <a:spcAft>
                <a:spcPts val="1200"/>
              </a:spcAft>
            </a:pPr>
            <a:r>
              <a:rPr lang="en-US" dirty="0" smtClean="0"/>
              <a:t> </a:t>
            </a:r>
            <a:r>
              <a:rPr lang="en-US" dirty="0"/>
              <a:t>over </a:t>
            </a:r>
            <a:r>
              <a:rPr lang="en-US" dirty="0" smtClean="0"/>
              <a:t>1400 members </a:t>
            </a:r>
            <a:r>
              <a:rPr lang="en-US" dirty="0"/>
              <a:t>and </a:t>
            </a:r>
            <a:endParaRPr lang="en-US" dirty="0" smtClean="0"/>
          </a:p>
          <a:p>
            <a:pPr>
              <a:spcBef>
                <a:spcPts val="0"/>
              </a:spcBef>
              <a:spcAft>
                <a:spcPts val="1200"/>
              </a:spcAft>
            </a:pPr>
            <a:r>
              <a:rPr lang="en-US" dirty="0" smtClean="0"/>
              <a:t>more </a:t>
            </a:r>
            <a:r>
              <a:rPr lang="en-US" dirty="0"/>
              <a:t>than </a:t>
            </a:r>
            <a:r>
              <a:rPr lang="en-US" dirty="0" smtClean="0"/>
              <a:t>100 </a:t>
            </a:r>
            <a:r>
              <a:rPr lang="en-US" dirty="0"/>
              <a:t>partner institutions. </a:t>
            </a:r>
            <a:endParaRPr lang="en-US" dirty="0" smtClean="0"/>
          </a:p>
          <a:p>
            <a:pPr>
              <a:spcBef>
                <a:spcPts val="0"/>
              </a:spcBef>
              <a:spcAft>
                <a:spcPts val="1200"/>
              </a:spcAft>
            </a:pPr>
            <a:r>
              <a:rPr lang="en-US" dirty="0" smtClean="0"/>
              <a:t>Learn </a:t>
            </a:r>
            <a:r>
              <a:rPr lang="en-US" dirty="0" smtClean="0"/>
              <a:t>more: </a:t>
            </a:r>
            <a:r>
              <a:rPr lang="en-US" dirty="0" smtClean="0">
                <a:hlinkClick r:id="rId3"/>
              </a:rPr>
              <a:t>arkansasobesity.org</a:t>
            </a:r>
            <a:endParaRPr lang="en-US" dirty="0"/>
          </a:p>
        </p:txBody>
      </p:sp>
      <p:sp>
        <p:nvSpPr>
          <p:cNvPr id="8" name="Title 7"/>
          <p:cNvSpPr>
            <a:spLocks noGrp="1"/>
          </p:cNvSpPr>
          <p:nvPr>
            <p:ph type="title"/>
          </p:nvPr>
        </p:nvSpPr>
        <p:spPr/>
        <p:txBody>
          <a:bodyPr/>
          <a:lstStyle/>
          <a:p>
            <a:r>
              <a:rPr lang="en-US" dirty="0" smtClean="0"/>
              <a:t>ArCOP IS GROWING HEALTHY COMMUNITIES</a:t>
            </a:r>
            <a:endParaRPr lang="en-US" dirty="0"/>
          </a:p>
        </p:txBody>
      </p:sp>
    </p:spTree>
    <p:extLst>
      <p:ext uri="{BB962C8B-B14F-4D97-AF65-F5344CB8AC3E}">
        <p14:creationId xmlns:p14="http://schemas.microsoft.com/office/powerpoint/2010/main" val="31100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Module 5: </a:t>
            </a:r>
            <a:r>
              <a:rPr lang="en-US" dirty="0"/>
              <a:t>Designing Effective Communications, reviews the importance of communicating your program through a variety of channels as well as creating your own unique brand</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387647"/>
            <a:ext cx="2514600" cy="191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5197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6: </a:t>
            </a:r>
            <a:r>
              <a:rPr lang="en-US" dirty="0"/>
              <a:t>Evaluating Your Program, addresses the value of establishing an evaluation process/plan before you implement your program and how to establish baselines and measure progress</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08" t="35833" r="54976" b="30377"/>
          <a:stretch/>
        </p:blipFill>
        <p:spPr bwMode="auto">
          <a:xfrm>
            <a:off x="3276600" y="4114800"/>
            <a:ext cx="2438400" cy="12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031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7: </a:t>
            </a:r>
            <a:r>
              <a:rPr lang="en-US" dirty="0"/>
              <a:t>Planning and Designing Your Program, reviews key principles of program planning and design and provides you with a planning tool to help make your job easier</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71" t="33609" r="34323" b="39778"/>
          <a:stretch/>
        </p:blipFill>
        <p:spPr bwMode="auto">
          <a:xfrm>
            <a:off x="3048000" y="4191000"/>
            <a:ext cx="2491773" cy="146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908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Module </a:t>
            </a:r>
            <a:r>
              <a:rPr lang="en-US" b="1" dirty="0"/>
              <a:t>8: </a:t>
            </a:r>
            <a:r>
              <a:rPr lang="en-US" dirty="0"/>
              <a:t>Implementing and Sustaining Your Program, provides you with suggestions for successfully introducing your program and sustaining it.</a:t>
            </a:r>
          </a:p>
        </p:txBody>
      </p:sp>
      <p:sp>
        <p:nvSpPr>
          <p:cNvPr id="3" name="Title 2"/>
          <p:cNvSpPr>
            <a:spLocks noGrp="1"/>
          </p:cNvSpPr>
          <p:nvPr>
            <p:ph type="title"/>
          </p:nvPr>
        </p:nvSpPr>
        <p:spPr/>
        <p:txBody>
          <a:bodyPr>
            <a:normAutofit fontScale="90000"/>
          </a:bodyPr>
          <a:lstStyle/>
          <a:p>
            <a:r>
              <a:rPr lang="en-US" dirty="0" smtClean="0"/>
              <a:t>Growing Healthy Worksites </a:t>
            </a:r>
            <a:br>
              <a:rPr lang="en-US" dirty="0" smtClean="0"/>
            </a:br>
            <a:r>
              <a:rPr lang="en-US" dirty="0" err="1" smtClean="0"/>
              <a:t>Work@Health</a:t>
            </a:r>
            <a:r>
              <a:rPr lang="en-US" dirty="0" smtClean="0"/>
              <a:t/>
            </a:r>
            <a:br>
              <a:rPr lang="en-US" dirty="0" smtClean="0"/>
            </a:b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96" t="32494" r="38863" b="30365"/>
          <a:stretch/>
        </p:blipFill>
        <p:spPr bwMode="auto">
          <a:xfrm>
            <a:off x="3429000" y="3733800"/>
            <a:ext cx="1981200" cy="175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114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You have 6 key responsibilities as your employer’s </a:t>
            </a:r>
            <a:r>
              <a:rPr lang="en-US" dirty="0" smtClean="0"/>
              <a:t>representative: </a:t>
            </a:r>
          </a:p>
          <a:p>
            <a:pPr marL="0" indent="0">
              <a:buNone/>
            </a:pPr>
            <a:r>
              <a:rPr lang="en-US" dirty="0" smtClean="0"/>
              <a:t>	•Complete the </a:t>
            </a:r>
            <a:r>
              <a:rPr lang="en-US" dirty="0" err="1" smtClean="0"/>
              <a:t>ArCOP</a:t>
            </a:r>
            <a:r>
              <a:rPr lang="en-US" dirty="0" smtClean="0"/>
              <a:t> Worksite Wellness training</a:t>
            </a:r>
          </a:p>
          <a:p>
            <a:pPr marL="0" indent="0">
              <a:buNone/>
            </a:pPr>
            <a:r>
              <a:rPr lang="en-US" dirty="0"/>
              <a:t>	•Establish a Health Promotion Committee</a:t>
            </a:r>
          </a:p>
          <a:p>
            <a:pPr marL="0" indent="0">
              <a:buNone/>
            </a:pPr>
            <a:r>
              <a:rPr lang="en-US" dirty="0"/>
              <a:t>	•Plan and implement </a:t>
            </a:r>
            <a:r>
              <a:rPr lang="en-US" dirty="0" smtClean="0"/>
              <a:t>the Worksite </a:t>
            </a:r>
            <a:r>
              <a:rPr lang="en-US" dirty="0"/>
              <a:t>core elements</a:t>
            </a:r>
          </a:p>
          <a:p>
            <a:pPr marL="0" indent="0">
              <a:buNone/>
            </a:pPr>
            <a:r>
              <a:rPr lang="en-US" dirty="0"/>
              <a:t>	•Grow your program</a:t>
            </a:r>
          </a:p>
          <a:p>
            <a:pPr marL="0" indent="0">
              <a:buNone/>
            </a:pPr>
            <a:r>
              <a:rPr lang="en-US" dirty="0"/>
              <a:t>	•Participate in periodic surveys</a:t>
            </a:r>
          </a:p>
          <a:p>
            <a:pPr marL="0" indent="0">
              <a:buNone/>
            </a:pPr>
            <a:r>
              <a:rPr lang="en-US" dirty="0" smtClean="0"/>
              <a:t>	•</a:t>
            </a:r>
            <a:r>
              <a:rPr lang="en-US" dirty="0"/>
              <a:t>Help create and grow your peer </a:t>
            </a:r>
            <a:r>
              <a:rPr lang="en-US" dirty="0" smtClean="0"/>
              <a:t>learning 	community</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Key Take Away</a:t>
            </a:r>
            <a:endParaRPr lang="en-US" dirty="0"/>
          </a:p>
        </p:txBody>
      </p:sp>
    </p:spTree>
    <p:extLst>
      <p:ext uri="{BB962C8B-B14F-4D97-AF65-F5344CB8AC3E}">
        <p14:creationId xmlns:p14="http://schemas.microsoft.com/office/powerpoint/2010/main" val="41412710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9" b="14609"/>
          <a:stretch/>
        </p:blipFill>
        <p:spPr>
          <a:xfrm>
            <a:off x="0" y="1653436"/>
            <a:ext cx="9144000" cy="5204564"/>
          </a:xfrm>
        </p:spPr>
      </p:pic>
      <p:sp>
        <p:nvSpPr>
          <p:cNvPr id="3" name="TextBox 2"/>
          <p:cNvSpPr txBox="1"/>
          <p:nvPr/>
        </p:nvSpPr>
        <p:spPr>
          <a:xfrm>
            <a:off x="457200" y="1600200"/>
            <a:ext cx="8229600" cy="1323439"/>
          </a:xfrm>
          <a:prstGeom prst="rect">
            <a:avLst/>
          </a:prstGeom>
          <a:noFill/>
        </p:spPr>
        <p:txBody>
          <a:bodyPr wrap="square" rtlCol="0">
            <a:spAutoFit/>
          </a:bodyPr>
          <a:lstStyle/>
          <a:p>
            <a:r>
              <a:rPr lang="en-US" sz="2000" b="1" dirty="0" smtClean="0">
                <a:solidFill>
                  <a:schemeClr val="bg2"/>
                </a:solidFill>
                <a:latin typeface="+mj-lt"/>
              </a:rPr>
              <a:t>Katrina Betancourt, RCEP, AGM, CPM</a:t>
            </a:r>
          </a:p>
          <a:p>
            <a:r>
              <a:rPr lang="en-US" sz="2000" dirty="0" err="1" smtClean="0">
                <a:solidFill>
                  <a:schemeClr val="bg2">
                    <a:lumMod val="75000"/>
                  </a:schemeClr>
                </a:solidFill>
              </a:rPr>
              <a:t>ArCOP</a:t>
            </a:r>
            <a:r>
              <a:rPr lang="en-US" sz="2000" dirty="0" smtClean="0">
                <a:solidFill>
                  <a:schemeClr val="bg2">
                    <a:lumMod val="75000"/>
                  </a:schemeClr>
                </a:solidFill>
              </a:rPr>
              <a:t> Chair Elect</a:t>
            </a:r>
          </a:p>
          <a:p>
            <a:r>
              <a:rPr lang="en-US" sz="2000" dirty="0" err="1" smtClean="0">
                <a:solidFill>
                  <a:schemeClr val="bg2">
                    <a:lumMod val="75000"/>
                  </a:schemeClr>
                </a:solidFill>
              </a:rPr>
              <a:t>Katrina.Betancourt@arkansasobesity.org</a:t>
            </a:r>
            <a:endParaRPr lang="en-US" sz="2000" dirty="0" smtClean="0">
              <a:solidFill>
                <a:schemeClr val="bg2">
                  <a:lumMod val="75000"/>
                </a:schemeClr>
              </a:solidFill>
            </a:endParaRPr>
          </a:p>
          <a:p>
            <a:r>
              <a:rPr lang="en-US" sz="2000" dirty="0" smtClean="0">
                <a:solidFill>
                  <a:schemeClr val="bg2">
                    <a:lumMod val="75000"/>
                  </a:schemeClr>
                </a:solidFill>
              </a:rPr>
              <a:t>501-581-2390</a:t>
            </a:r>
            <a:endParaRPr lang="en-US" sz="2000" dirty="0">
              <a:solidFill>
                <a:schemeClr val="bg2">
                  <a:lumMod val="75000"/>
                </a:schemeClr>
              </a:solidFill>
            </a:endParaRPr>
          </a:p>
        </p:txBody>
      </p:sp>
    </p:spTree>
    <p:extLst>
      <p:ext uri="{BB962C8B-B14F-4D97-AF65-F5344CB8AC3E}">
        <p14:creationId xmlns:p14="http://schemas.microsoft.com/office/powerpoint/2010/main" val="251393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i="1" dirty="0"/>
              <a:t>What is Growing Healthy Communities?</a:t>
            </a:r>
          </a:p>
          <a:p>
            <a:r>
              <a:rPr lang="en-US" dirty="0"/>
              <a:t>Growing Healthy Communities (GHC) is an initiative of the Arkansas Coalition for Obesity Prevention (</a:t>
            </a:r>
            <a:r>
              <a:rPr lang="en-US" dirty="0" err="1"/>
              <a:t>ArCOP</a:t>
            </a:r>
            <a:r>
              <a:rPr lang="en-US" dirty="0"/>
              <a:t>). Since 2009, the Coalition has been helping Arkansas communities build capacity to reduce obesity by increasing access to physical activity and healthy foods, as well as implementing </a:t>
            </a:r>
            <a:r>
              <a:rPr lang="en-US" dirty="0" smtClean="0"/>
              <a:t>environmental, system, </a:t>
            </a:r>
            <a:r>
              <a:rPr lang="en-US" dirty="0"/>
              <a:t>and policy changes that support healthy living.</a:t>
            </a:r>
            <a:endParaRPr lang="en-US" dirty="0"/>
          </a:p>
        </p:txBody>
      </p:sp>
      <p:sp>
        <p:nvSpPr>
          <p:cNvPr id="3" name="Title 2"/>
          <p:cNvSpPr>
            <a:spLocks noGrp="1"/>
          </p:cNvSpPr>
          <p:nvPr>
            <p:ph type="title"/>
          </p:nvPr>
        </p:nvSpPr>
        <p:spPr/>
        <p:txBody>
          <a:bodyPr/>
          <a:lstStyle/>
          <a:p>
            <a:r>
              <a:rPr lang="en-US" dirty="0" smtClean="0"/>
              <a:t>Growing Healthy Communities</a:t>
            </a:r>
            <a:endParaRPr lang="en-US" dirty="0"/>
          </a:p>
        </p:txBody>
      </p:sp>
    </p:spTree>
    <p:extLst>
      <p:ext uri="{BB962C8B-B14F-4D97-AF65-F5344CB8AC3E}">
        <p14:creationId xmlns:p14="http://schemas.microsoft.com/office/powerpoint/2010/main" val="3600634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endParaRPr lang="en-US" i="1" dirty="0">
              <a:solidFill>
                <a:srgbClr val="535353"/>
              </a:solidFill>
              <a:latin typeface="Georgia"/>
            </a:endParaRP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r>
              <a:rPr lang="en-US" dirty="0" smtClean="0"/>
              <a:t>https</a:t>
            </a:r>
            <a:r>
              <a:rPr lang="en-US" dirty="0"/>
              <a:t>://</a:t>
            </a:r>
            <a:r>
              <a:rPr lang="en-US" dirty="0" err="1"/>
              <a:t>youtu.be</a:t>
            </a:r>
            <a:r>
              <a:rPr lang="en-US" dirty="0"/>
              <a:t>/dO6qMeFJtTE</a:t>
            </a:r>
          </a:p>
        </p:txBody>
      </p:sp>
      <p:sp>
        <p:nvSpPr>
          <p:cNvPr id="3" name="Title 2"/>
          <p:cNvSpPr>
            <a:spLocks noGrp="1"/>
          </p:cNvSpPr>
          <p:nvPr>
            <p:ph type="title"/>
          </p:nvPr>
        </p:nvSpPr>
        <p:spPr/>
        <p:txBody>
          <a:bodyPr/>
          <a:lstStyle/>
          <a:p>
            <a:r>
              <a:rPr lang="en-US" dirty="0" smtClean="0"/>
              <a:t>Up from the Roots</a:t>
            </a:r>
            <a:endParaRPr lang="en-US" dirty="0"/>
          </a:p>
        </p:txBody>
      </p:sp>
      <p:pic>
        <p:nvPicPr>
          <p:cNvPr id="4" name="Picture 3"/>
          <p:cNvPicPr>
            <a:picLocks noChangeAspect="1"/>
          </p:cNvPicPr>
          <p:nvPr/>
        </p:nvPicPr>
        <p:blipFill>
          <a:blip r:embed="rId2"/>
          <a:stretch>
            <a:fillRect/>
          </a:stretch>
        </p:blipFill>
        <p:spPr>
          <a:xfrm>
            <a:off x="990600" y="1295400"/>
            <a:ext cx="7315200" cy="4047439"/>
          </a:xfrm>
          <a:prstGeom prst="rect">
            <a:avLst/>
          </a:prstGeom>
        </p:spPr>
      </p:pic>
    </p:spTree>
    <p:extLst>
      <p:ext uri="{BB962C8B-B14F-4D97-AF65-F5344CB8AC3E}">
        <p14:creationId xmlns:p14="http://schemas.microsoft.com/office/powerpoint/2010/main" val="20918896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1" b="279"/>
          <a:stretch/>
        </p:blipFill>
        <p:spPr>
          <a:xfrm>
            <a:off x="46036" y="1600200"/>
            <a:ext cx="9097963" cy="4559300"/>
          </a:xfrm>
        </p:spPr>
      </p:pic>
      <p:sp>
        <p:nvSpPr>
          <p:cNvPr id="5" name="Rectangle 4"/>
          <p:cNvSpPr/>
          <p:nvPr/>
        </p:nvSpPr>
        <p:spPr>
          <a:xfrm>
            <a:off x="38100" y="533399"/>
            <a:ext cx="8952258"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Healthy cities are economically secure cities.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7770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ArCOP IS GROWING HEALTHY COMMUNITIES</a:t>
            </a:r>
            <a:endParaRPr lang="en-US" dirty="0"/>
          </a:p>
        </p:txBody>
      </p:sp>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114 Total Attendance</a:t>
            </a:r>
          </a:p>
          <a:p>
            <a:pPr lvl="1"/>
            <a:r>
              <a:rPr lang="en-US" dirty="0" smtClean="0">
                <a:latin typeface="Times New Roman" panose="02020603050405020304" pitchFamily="18" charset="0"/>
                <a:cs typeface="Times New Roman" panose="02020603050405020304" pitchFamily="18" charset="0"/>
              </a:rPr>
              <a:t>40 mayors (9 host mayors &amp; 31 </a:t>
            </a:r>
            <a:r>
              <a:rPr lang="en-US" dirty="0">
                <a:latin typeface="Times New Roman" panose="02020603050405020304" pitchFamily="18" charset="0"/>
                <a:cs typeface="Times New Roman" panose="02020603050405020304" pitchFamily="18" charset="0"/>
              </a:rPr>
              <a:t>guest </a:t>
            </a:r>
            <a:r>
              <a:rPr lang="en-US" dirty="0" smtClean="0">
                <a:latin typeface="Times New Roman" panose="02020603050405020304" pitchFamily="18" charset="0"/>
                <a:cs typeface="Times New Roman" panose="02020603050405020304" pitchFamily="18" charset="0"/>
              </a:rPr>
              <a:t>mayors)</a:t>
            </a:r>
          </a:p>
          <a:p>
            <a:pPr lvl="1"/>
            <a:r>
              <a:rPr lang="en-US" dirty="0" smtClean="0">
                <a:latin typeface="Times New Roman" panose="02020603050405020304" pitchFamily="18" charset="0"/>
                <a:cs typeface="Times New Roman" panose="02020603050405020304" pitchFamily="18" charset="0"/>
              </a:rPr>
              <a:t>21 </a:t>
            </a:r>
            <a:r>
              <a:rPr lang="en-US" dirty="0">
                <a:latin typeface="Times New Roman" panose="02020603050405020304" pitchFamily="18" charset="0"/>
                <a:cs typeface="Times New Roman" panose="02020603050405020304" pitchFamily="18" charset="0"/>
              </a:rPr>
              <a:t>mayoral guests/staff/council members </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37 </a:t>
            </a:r>
            <a:r>
              <a:rPr lang="en-US" dirty="0">
                <a:latin typeface="Times New Roman" panose="02020603050405020304" pitchFamily="18" charset="0"/>
                <a:cs typeface="Times New Roman" panose="02020603050405020304" pitchFamily="18" charset="0"/>
              </a:rPr>
              <a:t>community members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33" t="30833" r="2639" b="17917"/>
          <a:stretch/>
        </p:blipFill>
        <p:spPr>
          <a:xfrm>
            <a:off x="685800" y="3932122"/>
            <a:ext cx="7632700" cy="2773477"/>
          </a:xfrm>
          <a:prstGeom prst="rect">
            <a:avLst/>
          </a:prstGeom>
        </p:spPr>
      </p:pic>
    </p:spTree>
    <p:extLst>
      <p:ext uri="{BB962C8B-B14F-4D97-AF65-F5344CB8AC3E}">
        <p14:creationId xmlns:p14="http://schemas.microsoft.com/office/powerpoint/2010/main" val="3292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524000"/>
            <a:ext cx="9143999" cy="4572000"/>
          </a:xfrm>
          <a:prstGeom prst="rect">
            <a:avLst/>
          </a:prstGeom>
        </p:spPr>
      </p:pic>
      <p:sp>
        <p:nvSpPr>
          <p:cNvPr id="6" name="Rectangle 5"/>
          <p:cNvSpPr/>
          <p:nvPr/>
        </p:nvSpPr>
        <p:spPr>
          <a:xfrm>
            <a:off x="197395" y="533400"/>
            <a:ext cx="8698408" cy="646331"/>
          </a:xfrm>
          <a:prstGeom prst="rect">
            <a:avLst/>
          </a:prstGeom>
          <a:noFill/>
        </p:spPr>
        <p:txBody>
          <a:bodyPr wrap="non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rPr>
              <a:t>www.arkansasobesity.org/ghc/3m/toolkit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rPr>
              <a:t>/</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7233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892"/>
            <a:ext cx="5299364" cy="6858000"/>
          </a:xfrm>
          <a:prstGeom prst="rect">
            <a:avLst/>
          </a:prstGeom>
        </p:spPr>
      </p:pic>
      <p:sp>
        <p:nvSpPr>
          <p:cNvPr id="7" name="Rectangle 6"/>
          <p:cNvSpPr/>
          <p:nvPr/>
        </p:nvSpPr>
        <p:spPr>
          <a:xfrm>
            <a:off x="381000" y="5360550"/>
            <a:ext cx="3191002" cy="954107"/>
          </a:xfrm>
          <a:prstGeom prst="rect">
            <a:avLst/>
          </a:prstGeom>
          <a:noFill/>
        </p:spPr>
        <p:txBody>
          <a:bodyPr wrap="none" lIns="91440" tIns="45720" rIns="91440" bIns="45720">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Cities &amp; Towns</a:t>
            </a:r>
          </a:p>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January 2015</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6416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smtClean="0"/>
              <a:t>Emerging Communities</a:t>
            </a:r>
          </a:p>
          <a:p>
            <a:pPr marL="0" indent="0">
              <a:buNone/>
            </a:pPr>
            <a:r>
              <a:rPr lang="en-US" dirty="0"/>
              <a:t> </a:t>
            </a:r>
            <a:endParaRPr lang="en-US" dirty="0" smtClean="0"/>
          </a:p>
          <a:p>
            <a:pPr marL="0" indent="0">
              <a:buNone/>
            </a:pPr>
            <a:endParaRPr lang="en-US" i="1" dirty="0" smtClean="0"/>
          </a:p>
          <a:p>
            <a:pPr marL="0" indent="0">
              <a:buNone/>
            </a:pPr>
            <a:r>
              <a:rPr lang="en-US" i="1" dirty="0" smtClean="0"/>
              <a:t>Blossoming </a:t>
            </a:r>
            <a:r>
              <a:rPr lang="en-US" i="1" dirty="0"/>
              <a:t>Communities</a:t>
            </a:r>
          </a:p>
          <a:p>
            <a:pPr marL="0" indent="0">
              <a:buNone/>
            </a:pPr>
            <a:endParaRPr lang="en-US" dirty="0"/>
          </a:p>
          <a:p>
            <a:pPr marL="0" indent="0">
              <a:buNone/>
            </a:pPr>
            <a:endParaRPr lang="en-US" i="1" dirty="0" smtClean="0"/>
          </a:p>
          <a:p>
            <a:pPr marL="0" indent="0">
              <a:buNone/>
            </a:pPr>
            <a:r>
              <a:rPr lang="en-US" i="1" dirty="0" smtClean="0"/>
              <a:t>Thriving Communities</a:t>
            </a:r>
            <a:endParaRPr lang="en-US" i="1" dirty="0"/>
          </a:p>
        </p:txBody>
      </p:sp>
      <p:sp>
        <p:nvSpPr>
          <p:cNvPr id="3" name="Title 2"/>
          <p:cNvSpPr>
            <a:spLocks noGrp="1"/>
          </p:cNvSpPr>
          <p:nvPr>
            <p:ph type="title"/>
          </p:nvPr>
        </p:nvSpPr>
        <p:spPr/>
        <p:txBody>
          <a:bodyPr/>
          <a:lstStyle/>
          <a:p>
            <a:r>
              <a:rPr lang="en-US" dirty="0" smtClean="0"/>
              <a:t>Growing Healthy Communities Recognition Levels</a:t>
            </a:r>
            <a:endParaRPr lang="en-US" dirty="0"/>
          </a:p>
        </p:txBody>
      </p:sp>
      <p:pic>
        <p:nvPicPr>
          <p:cNvPr id="4" name="Picture 3"/>
          <p:cNvPicPr>
            <a:picLocks noChangeAspect="1"/>
          </p:cNvPicPr>
          <p:nvPr/>
        </p:nvPicPr>
        <p:blipFill>
          <a:blip r:embed="rId2"/>
          <a:stretch>
            <a:fillRect/>
          </a:stretch>
        </p:blipFill>
        <p:spPr>
          <a:xfrm>
            <a:off x="4876800" y="2971800"/>
            <a:ext cx="2209800" cy="1679448"/>
          </a:xfrm>
          <a:prstGeom prst="rect">
            <a:avLst/>
          </a:prstGeom>
        </p:spPr>
      </p:pic>
      <p:pic>
        <p:nvPicPr>
          <p:cNvPr id="5" name="Picture 4"/>
          <p:cNvPicPr>
            <a:picLocks noChangeAspect="1"/>
          </p:cNvPicPr>
          <p:nvPr/>
        </p:nvPicPr>
        <p:blipFill>
          <a:blip r:embed="rId3"/>
          <a:stretch>
            <a:fillRect/>
          </a:stretch>
        </p:blipFill>
        <p:spPr>
          <a:xfrm>
            <a:off x="4876800" y="4648200"/>
            <a:ext cx="2209800" cy="1686814"/>
          </a:xfrm>
          <a:prstGeom prst="rect">
            <a:avLst/>
          </a:prstGeom>
        </p:spPr>
      </p:pic>
      <p:pic>
        <p:nvPicPr>
          <p:cNvPr id="6" name="Picture 5"/>
          <p:cNvPicPr>
            <a:picLocks noChangeAspect="1"/>
          </p:cNvPicPr>
          <p:nvPr/>
        </p:nvPicPr>
        <p:blipFill>
          <a:blip r:embed="rId4"/>
          <a:stretch>
            <a:fillRect/>
          </a:stretch>
        </p:blipFill>
        <p:spPr>
          <a:xfrm>
            <a:off x="4876800" y="1371600"/>
            <a:ext cx="2286000" cy="1691640"/>
          </a:xfrm>
          <a:prstGeom prst="rect">
            <a:avLst/>
          </a:prstGeom>
        </p:spPr>
      </p:pic>
    </p:spTree>
    <p:extLst>
      <p:ext uri="{BB962C8B-B14F-4D97-AF65-F5344CB8AC3E}">
        <p14:creationId xmlns:p14="http://schemas.microsoft.com/office/powerpoint/2010/main" val="1192930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rCOP-PowerPoint-Template2">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rCOP-PowerPoint-Template2" id="{D96D5567-7728-4F0A-902C-26EF76296DE1}" vid="{0E03D6D6-7454-4330-8143-EEF39CA9EF95}"/>
    </a:ext>
  </a:extLst>
</a:theme>
</file>

<file path=ppt/theme/theme2.xml><?xml version="1.0" encoding="utf-8"?>
<a:theme xmlns:a="http://schemas.openxmlformats.org/drawingml/2006/main" name="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rCOP-PowerPoint-Template2" id="{D96D5567-7728-4F0A-902C-26EF76296DE1}" vid="{BBAE103B-F2CB-40BC-911E-D28E5628D761}"/>
    </a:ext>
  </a:extLst>
</a:theme>
</file>

<file path=ppt/theme/theme3.xml><?xml version="1.0" encoding="utf-8"?>
<a:theme xmlns:a="http://schemas.openxmlformats.org/drawingml/2006/main" name="1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rCOP-PowerPoint-Template2" id="{D96D5567-7728-4F0A-902C-26EF76296DE1}" vid="{EA9CEE7E-5E8E-4AB0-8571-4D99578D31BB}"/>
    </a:ext>
  </a:extLst>
</a:theme>
</file>

<file path=ppt/theme/theme4.xml><?xml version="1.0" encoding="utf-8"?>
<a:theme xmlns:a="http://schemas.openxmlformats.org/drawingml/2006/main" name="2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rCOP-PowerPoint-Template2" id="{D96D5567-7728-4F0A-902C-26EF76296DE1}" vid="{00996B63-AD3C-4B6E-936B-43638CAB512A}"/>
    </a:ext>
  </a:extLst>
</a:theme>
</file>

<file path=ppt/theme/theme5.xml><?xml version="1.0" encoding="utf-8"?>
<a:theme xmlns:a="http://schemas.openxmlformats.org/drawingml/2006/main" name="3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rCOP-PowerPoint-Template2" id="{D96D5567-7728-4F0A-902C-26EF76296DE1}" vid="{52E63E30-1206-4D3F-B4C8-2E85BD989AB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ArCOP-PowerPoint-Template2</Template>
  <TotalTime>588</TotalTime>
  <Words>723</Words>
  <Application>Microsoft Macintosh PowerPoint</Application>
  <PresentationFormat>On-screen Show (4:3)</PresentationFormat>
  <Paragraphs>166</Paragraphs>
  <Slides>25</Slides>
  <Notes>2</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ArCOP-PowerPoint-Template2</vt:lpstr>
      <vt:lpstr>Custom Design</vt:lpstr>
      <vt:lpstr>1_Custom Design</vt:lpstr>
      <vt:lpstr>2_Custom Design</vt:lpstr>
      <vt:lpstr>3_Custom Design</vt:lpstr>
      <vt:lpstr>Growing Healthy Communities &amp; Worksites</vt:lpstr>
      <vt:lpstr>ArCOP IS GROWING HEALTHY COMMUNITIES</vt:lpstr>
      <vt:lpstr>Growing Healthy Communities</vt:lpstr>
      <vt:lpstr>Up from the Roots</vt:lpstr>
      <vt:lpstr>PowerPoint Presentation</vt:lpstr>
      <vt:lpstr>ArCOP IS GROWING HEALTHY COMMUNITIES</vt:lpstr>
      <vt:lpstr>PowerPoint Presentation</vt:lpstr>
      <vt:lpstr>PowerPoint Presentation</vt:lpstr>
      <vt:lpstr>Growing Healthy Communities Recognition Levels</vt:lpstr>
      <vt:lpstr>Growing Healthy Communities Recognition Levels</vt:lpstr>
      <vt:lpstr>Emerging Communities</vt:lpstr>
      <vt:lpstr>Growing Healthy Communities Recognition Levels</vt:lpstr>
      <vt:lpstr>Blossoming Communities</vt:lpstr>
      <vt:lpstr>Growing Healthy Communities Recognition Levels</vt:lpstr>
      <vt:lpstr>Thriving Communities</vt:lpstr>
      <vt:lpstr>Growing Healthy Worksites  Work@Health </vt:lpstr>
      <vt:lpstr>Growing Healthy Worksites  Work@Health </vt:lpstr>
      <vt:lpstr>Growing Healthy Worksites  Work@Health </vt:lpstr>
      <vt:lpstr>Growing Healthy Worksites  Work@Health </vt:lpstr>
      <vt:lpstr>Growing Healthy Worksites  Work@Health </vt:lpstr>
      <vt:lpstr>Growing Healthy Worksites  Work@Health </vt:lpstr>
      <vt:lpstr>Growing Healthy Worksites  Work@Health </vt:lpstr>
      <vt:lpstr>Growing Healthy Worksites  Work@Health </vt:lpstr>
      <vt:lpstr>Key Take Away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Mayors Mentoring Mayors</dc:title>
  <dc:creator>Andrea Ridgway</dc:creator>
  <cp:lastModifiedBy>Katrina Betancourt</cp:lastModifiedBy>
  <cp:revision>23</cp:revision>
  <dcterms:created xsi:type="dcterms:W3CDTF">2015-07-16T16:45:59Z</dcterms:created>
  <dcterms:modified xsi:type="dcterms:W3CDTF">2015-10-22T01:26:53Z</dcterms:modified>
</cp:coreProperties>
</file>