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6" r:id="rId2"/>
    <p:sldMasterId id="2147483839" r:id="rId3"/>
    <p:sldMasterId id="2147483854" r:id="rId4"/>
    <p:sldMasterId id="2147483868" r:id="rId5"/>
  </p:sldMasterIdLst>
  <p:notesMasterIdLst>
    <p:notesMasterId r:id="rId22"/>
  </p:notesMasterIdLst>
  <p:sldIdLst>
    <p:sldId id="344" r:id="rId6"/>
    <p:sldId id="358" r:id="rId7"/>
    <p:sldId id="379" r:id="rId8"/>
    <p:sldId id="351" r:id="rId9"/>
    <p:sldId id="354" r:id="rId10"/>
    <p:sldId id="355" r:id="rId11"/>
    <p:sldId id="348" r:id="rId12"/>
    <p:sldId id="356" r:id="rId13"/>
    <p:sldId id="357" r:id="rId14"/>
    <p:sldId id="362" r:id="rId15"/>
    <p:sldId id="352" r:id="rId16"/>
    <p:sldId id="325" r:id="rId17"/>
    <p:sldId id="347" r:id="rId18"/>
    <p:sldId id="350" r:id="rId19"/>
    <p:sldId id="370" r:id="rId20"/>
    <p:sldId id="3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92"/>
    <a:srgbClr val="FF9300"/>
    <a:srgbClr val="919418"/>
    <a:srgbClr val="9FA21A"/>
    <a:srgbClr val="B6EAFF"/>
    <a:srgbClr val="F5F6C9"/>
    <a:srgbClr val="B8BD1E"/>
    <a:srgbClr val="EEF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7" autoAdjust="0"/>
    <p:restoredTop sz="86906" autoAdjust="0"/>
  </p:normalViewPr>
  <p:slideViewPr>
    <p:cSldViewPr>
      <p:cViewPr varScale="1">
        <p:scale>
          <a:sx n="111" d="100"/>
          <a:sy n="111" d="100"/>
        </p:scale>
        <p:origin x="32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FB53B-3C05-45C2-9092-658168D6BF26}" type="datetimeFigureOut">
              <a:rPr lang="en-US" smtClean="0"/>
              <a:t>2/20/20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8E5E0-3DBB-42E9-B5CA-42096C036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6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E5E0-3DBB-42E9-B5CA-42096C036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E5E0-3DBB-42E9-B5CA-42096C036C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03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E5E0-3DBB-42E9-B5CA-42096C036C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E74BF-623E-4D62-86FE-4263C357F9FE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3884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E5E0-3DBB-42E9-B5CA-42096C036C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E5E0-3DBB-42E9-B5CA-42096C036C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E5E0-3DBB-42E9-B5CA-42096C036C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9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E5E0-3DBB-42E9-B5CA-42096C036C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54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E5E0-3DBB-42E9-B5CA-42096C036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1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E5E0-3DBB-42E9-B5CA-42096C036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8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E5E0-3DBB-42E9-B5CA-42096C036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E5E0-3DBB-42E9-B5CA-42096C036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E5E0-3DBB-42E9-B5CA-42096C036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29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E5E0-3DBB-42E9-B5CA-42096C036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E5E0-3DBB-42E9-B5CA-42096C036C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E5E0-3DBB-42E9-B5CA-42096C036C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8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w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w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54" y="190500"/>
            <a:ext cx="5256893" cy="1463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17526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26670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52601"/>
            <a:ext cx="9144000" cy="914399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z="2700" b="1" dirty="0">
                <a:solidFill>
                  <a:schemeClr val="accent2"/>
                </a:solidFill>
              </a:rPr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667000"/>
            <a:ext cx="9144000" cy="990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0" y="3657600"/>
            <a:ext cx="9144000" cy="320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3121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639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620000" y="228600"/>
            <a:ext cx="1219200" cy="5897563"/>
          </a:xfrm>
        </p:spPr>
        <p:txBody>
          <a:bodyPr vert="eaVert">
            <a:normAutofit/>
          </a:bodyPr>
          <a:lstStyle>
            <a:lvl1pPr>
              <a:defRPr sz="3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7010400" cy="5851525"/>
          </a:xfrm>
        </p:spPr>
        <p:txBody>
          <a:bodyPr vert="eaVert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839200" y="0"/>
            <a:ext cx="0" cy="685800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620000" y="0"/>
            <a:ext cx="0" cy="685800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06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8BE26-DCB0-4F4B-B2AC-FA9A61A9D4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99" y="190500"/>
            <a:ext cx="4990803" cy="1463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17526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2667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667000"/>
            <a:ext cx="9144000" cy="990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0" y="3657600"/>
            <a:ext cx="9144000" cy="320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2" y="1759932"/>
            <a:ext cx="9116667" cy="9302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1702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0" y="1600200"/>
            <a:ext cx="7010400" cy="1581913"/>
          </a:xfrm>
        </p:spPr>
        <p:txBody>
          <a:bodyPr>
            <a:normAutofit/>
          </a:bodyPr>
          <a:lstStyle>
            <a:lvl1pPr marL="0" indent="0">
              <a:buNone/>
              <a:defRPr lang="en-US" sz="1600" dirty="0">
                <a:latin typeface="+mn-lt"/>
              </a:defRPr>
            </a:lvl1pPr>
          </a:lstStyle>
          <a:p>
            <a:pPr lvl="0"/>
            <a:r>
              <a:rPr lang="en-US" b="1" dirty="0"/>
              <a:t>Name &amp; Bio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PRESENTING AS A MEMBER OF </a:t>
            </a:r>
            <a:r>
              <a:rPr lang="en-US" dirty="0" err="1"/>
              <a:t>ArCOP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68965" y="1600201"/>
            <a:ext cx="1583635" cy="1581912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/>
              <a:t>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52400" y="3352800"/>
            <a:ext cx="8763000" cy="1581913"/>
          </a:xfrm>
        </p:spPr>
        <p:txBody>
          <a:bodyPr>
            <a:normAutofit/>
          </a:bodyPr>
          <a:lstStyle>
            <a:lvl1pPr marL="0" indent="0">
              <a:buNone/>
              <a:defRPr sz="1600" b="0" baseline="0"/>
            </a:lvl1pPr>
          </a:lstStyle>
          <a:p>
            <a:pPr lvl="0"/>
            <a:r>
              <a:rPr lang="en-US" b="1" dirty="0"/>
              <a:t>Why are you a member of </a:t>
            </a:r>
            <a:r>
              <a:rPr lang="en-US" b="1" dirty="0" err="1"/>
              <a:t>ArCOP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905000" y="5105400"/>
            <a:ext cx="7010400" cy="1581913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/>
            </a:lvl1pPr>
          </a:lstStyle>
          <a:p>
            <a:pPr lvl="0"/>
            <a:r>
              <a:rPr lang="en-US" b="1" dirty="0"/>
              <a:t>About Association/Business/Organization. Include why it is an ArCOP Partner.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68965" y="5106992"/>
            <a:ext cx="1583635" cy="1581912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5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" y="1295401"/>
            <a:ext cx="8686800" cy="685799"/>
          </a:xfr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0" y="1981200"/>
            <a:ext cx="91440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033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9799"/>
            <a:ext cx="8229600" cy="3916364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535113"/>
            <a:ext cx="8229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02760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0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381001"/>
            <a:ext cx="8839200" cy="914400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47510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381001"/>
            <a:ext cx="8839200" cy="914400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1"/>
            <a:ext cx="8229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accent2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1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" y="1295401"/>
            <a:ext cx="8686800" cy="685799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0" y="1981200"/>
            <a:ext cx="91440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816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86000"/>
            <a:ext cx="3008313" cy="38401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47800"/>
            <a:ext cx="3008376" cy="8382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0845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81000"/>
            <a:ext cx="86868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7568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2542400"/>
            <a:ext cx="9144000" cy="431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457200"/>
            <a:ext cx="8229600" cy="76199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/>
                </a:solidFill>
              </a:rPr>
              <a:t>arkansasobesity.org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95400"/>
            <a:ext cx="8229600" cy="533400"/>
          </a:xfr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BY ArCOP TEAM MEMBER [Month Year]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8229600" cy="990600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Name, Title, Employer &amp;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498805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2638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620000" y="228600"/>
            <a:ext cx="1219200" cy="5897563"/>
          </a:xfrm>
        </p:spPr>
        <p:txBody>
          <a:bodyPr vert="eaVer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7010400" cy="5851525"/>
          </a:xfrm>
        </p:spPr>
        <p:txBody>
          <a:bodyPr vert="eaVert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839200" y="0"/>
            <a:ext cx="0" cy="685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620000" y="0"/>
            <a:ext cx="0" cy="685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615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99" y="190500"/>
            <a:ext cx="4990803" cy="1463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17526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2667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667000"/>
            <a:ext cx="9144000" cy="990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0" y="3657600"/>
            <a:ext cx="9144000" cy="320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7332" y="1759932"/>
            <a:ext cx="9116667" cy="9302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56696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0" y="1600200"/>
            <a:ext cx="7010400" cy="1581913"/>
          </a:xfrm>
        </p:spPr>
        <p:txBody>
          <a:bodyPr>
            <a:normAutofit/>
          </a:bodyPr>
          <a:lstStyle>
            <a:lvl1pPr marL="0" indent="0">
              <a:buNone/>
              <a:defRPr lang="en-US" sz="1600" dirty="0">
                <a:latin typeface="+mn-lt"/>
              </a:defRPr>
            </a:lvl1pPr>
          </a:lstStyle>
          <a:p>
            <a:pPr lvl="0"/>
            <a:r>
              <a:rPr lang="en-US" b="1" dirty="0"/>
              <a:t>Name &amp; Bio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PRESENTING AS A MEMBER OF </a:t>
            </a:r>
            <a:r>
              <a:rPr lang="en-US" dirty="0" err="1"/>
              <a:t>ArCOP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68965" y="1600201"/>
            <a:ext cx="1583635" cy="1581912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/>
              <a:t>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52400" y="3352800"/>
            <a:ext cx="8763000" cy="1581913"/>
          </a:xfrm>
        </p:spPr>
        <p:txBody>
          <a:bodyPr>
            <a:normAutofit/>
          </a:bodyPr>
          <a:lstStyle>
            <a:lvl1pPr marL="0" indent="0">
              <a:buNone/>
              <a:defRPr sz="1600" b="0" baseline="0"/>
            </a:lvl1pPr>
          </a:lstStyle>
          <a:p>
            <a:pPr lvl="0"/>
            <a:r>
              <a:rPr lang="en-US" b="1" dirty="0"/>
              <a:t>Why are you a member of </a:t>
            </a:r>
            <a:r>
              <a:rPr lang="en-US" b="1" dirty="0" err="1"/>
              <a:t>ArCOP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905000" y="5105400"/>
            <a:ext cx="7010400" cy="1581913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/>
            </a:lvl1pPr>
          </a:lstStyle>
          <a:p>
            <a:pPr lvl="0"/>
            <a:r>
              <a:rPr lang="en-US" b="1" dirty="0"/>
              <a:t>About Association/Business/Organization. Include why it is an ArCOP Partner.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68965" y="5106992"/>
            <a:ext cx="1583635" cy="1581912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76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" y="1295401"/>
            <a:ext cx="8686800" cy="685799"/>
          </a:xfr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0" y="1981200"/>
            <a:ext cx="91440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05011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9799"/>
            <a:ext cx="8229600" cy="3916364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98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535113"/>
            <a:ext cx="8229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94458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6557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9799"/>
            <a:ext cx="8229600" cy="3916364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535113"/>
            <a:ext cx="8229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30595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381001"/>
            <a:ext cx="8839200" cy="9144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18626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381001"/>
            <a:ext cx="8839200" cy="9144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1"/>
            <a:ext cx="8229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accent2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069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86000"/>
            <a:ext cx="3008313" cy="38401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47800"/>
            <a:ext cx="3008376" cy="8382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0017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81000"/>
            <a:ext cx="86868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0527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2542400"/>
            <a:ext cx="9144000" cy="431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457200"/>
            <a:ext cx="8229600" cy="76199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/>
                </a:solidFill>
              </a:rPr>
              <a:t>arkansasobesity.org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95400"/>
            <a:ext cx="8229600" cy="533400"/>
          </a:xfr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BY ArCOP TEAM MEMBER [Month Year]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8229600" cy="990600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Name, Title, Employer &amp;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476865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353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620000" y="228600"/>
            <a:ext cx="1219200" cy="5897563"/>
          </a:xfrm>
        </p:spPr>
        <p:txBody>
          <a:bodyPr vert="eaVert">
            <a:normAutofit/>
          </a:bodyPr>
          <a:lstStyle>
            <a:lvl1pPr>
              <a:defRPr sz="32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7010400" cy="5851525"/>
          </a:xfrm>
        </p:spPr>
        <p:txBody>
          <a:bodyPr vert="eaVert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839200" y="0"/>
            <a:ext cx="0" cy="685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620000" y="0"/>
            <a:ext cx="0" cy="685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541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99" y="190500"/>
            <a:ext cx="4990803" cy="1463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17526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2667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667000"/>
            <a:ext cx="9144000" cy="990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0" y="3657600"/>
            <a:ext cx="9144000" cy="320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7332" y="1759932"/>
            <a:ext cx="9116667" cy="9302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3556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0" y="1600200"/>
            <a:ext cx="7010400" cy="1581913"/>
          </a:xfrm>
        </p:spPr>
        <p:txBody>
          <a:bodyPr>
            <a:normAutofit/>
          </a:bodyPr>
          <a:lstStyle>
            <a:lvl1pPr marL="0" indent="0">
              <a:buNone/>
              <a:defRPr lang="en-US" sz="1600" dirty="0">
                <a:latin typeface="+mn-lt"/>
              </a:defRPr>
            </a:lvl1pPr>
          </a:lstStyle>
          <a:p>
            <a:pPr lvl="0"/>
            <a:r>
              <a:rPr lang="en-US" b="1" dirty="0"/>
              <a:t>Name &amp; Bio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PRESENTING AS A MEMBER OF </a:t>
            </a:r>
            <a:r>
              <a:rPr lang="en-US" dirty="0" err="1"/>
              <a:t>ArCOP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68965" y="1600201"/>
            <a:ext cx="1583635" cy="1581912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/>
              <a:t>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52400" y="3352800"/>
            <a:ext cx="8763000" cy="1581913"/>
          </a:xfrm>
        </p:spPr>
        <p:txBody>
          <a:bodyPr>
            <a:normAutofit/>
          </a:bodyPr>
          <a:lstStyle>
            <a:lvl1pPr marL="0" indent="0">
              <a:buNone/>
              <a:defRPr sz="1600" b="0" baseline="0"/>
            </a:lvl1pPr>
          </a:lstStyle>
          <a:p>
            <a:pPr lvl="0"/>
            <a:r>
              <a:rPr lang="en-US" b="1" dirty="0"/>
              <a:t>Why are you a member of </a:t>
            </a:r>
            <a:r>
              <a:rPr lang="en-US" b="1" dirty="0" err="1"/>
              <a:t>ArCOP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905000" y="5105400"/>
            <a:ext cx="7010400" cy="1581913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/>
            </a:lvl1pPr>
          </a:lstStyle>
          <a:p>
            <a:pPr lvl="0"/>
            <a:r>
              <a:rPr lang="en-US" b="1" dirty="0"/>
              <a:t>About Association/Business/Organization. Include why it is an ArCOP Partner.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68965" y="5106992"/>
            <a:ext cx="1583635" cy="1581912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63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" y="1295401"/>
            <a:ext cx="8686800" cy="685799"/>
          </a:xfr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0" y="1981200"/>
            <a:ext cx="91440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7618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64473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9799"/>
            <a:ext cx="8229600" cy="3916364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98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535113"/>
            <a:ext cx="8229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309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22208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381001"/>
            <a:ext cx="8839200" cy="9144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96970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381001"/>
            <a:ext cx="8839200" cy="9144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1"/>
            <a:ext cx="8229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accent2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746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86000"/>
            <a:ext cx="3008313" cy="38401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47800"/>
            <a:ext cx="3008376" cy="8382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18194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81000"/>
            <a:ext cx="86868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929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2542400"/>
            <a:ext cx="9144000" cy="431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457200"/>
            <a:ext cx="8229600" cy="76199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/>
                </a:solidFill>
              </a:rPr>
              <a:t>arkansasobesity.org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95400"/>
            <a:ext cx="8229600" cy="533400"/>
          </a:xfr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BY ArCOP TEAM MEMBER [Month Year]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8229600" cy="990600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Name, Title, Employer &amp; Email Address</a:t>
            </a:r>
          </a:p>
        </p:txBody>
      </p:sp>
    </p:spTree>
    <p:extLst>
      <p:ext uri="{BB962C8B-B14F-4D97-AF65-F5344CB8AC3E}">
        <p14:creationId xmlns:p14="http://schemas.microsoft.com/office/powerpoint/2010/main" val="4283466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715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620000" y="228600"/>
            <a:ext cx="1219200" cy="5897563"/>
          </a:xfrm>
        </p:spPr>
        <p:txBody>
          <a:bodyPr vert="eaVert">
            <a:normAutofit/>
          </a:bodyPr>
          <a:lstStyle>
            <a:lvl1pPr>
              <a:defRPr sz="32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7010400" cy="5851525"/>
          </a:xfrm>
        </p:spPr>
        <p:txBody>
          <a:bodyPr vert="eaVert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839200" y="0"/>
            <a:ext cx="0" cy="685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620000" y="0"/>
            <a:ext cx="0" cy="685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739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99" y="190500"/>
            <a:ext cx="4990803" cy="1463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17526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2667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667000"/>
            <a:ext cx="9144000" cy="990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0" y="3657600"/>
            <a:ext cx="9144000" cy="320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7332" y="1759932"/>
            <a:ext cx="9116667" cy="9302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623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381001"/>
            <a:ext cx="8839200" cy="914400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61555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0" y="1600200"/>
            <a:ext cx="7010400" cy="1581913"/>
          </a:xfrm>
        </p:spPr>
        <p:txBody>
          <a:bodyPr>
            <a:normAutofit/>
          </a:bodyPr>
          <a:lstStyle>
            <a:lvl1pPr marL="0" indent="0">
              <a:buNone/>
              <a:defRPr lang="en-US" sz="1600" dirty="0">
                <a:latin typeface="+mn-lt"/>
              </a:defRPr>
            </a:lvl1pPr>
          </a:lstStyle>
          <a:p>
            <a:pPr lvl="0"/>
            <a:r>
              <a:rPr lang="en-US" b="1" dirty="0"/>
              <a:t>Name &amp; Bio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PRESENTING AS A MEMBER OF </a:t>
            </a:r>
            <a:r>
              <a:rPr lang="en-US" dirty="0" err="1"/>
              <a:t>ArCOP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68965" y="1600201"/>
            <a:ext cx="1583635" cy="1581912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/>
              <a:t>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52400" y="3352800"/>
            <a:ext cx="8763000" cy="1581913"/>
          </a:xfrm>
        </p:spPr>
        <p:txBody>
          <a:bodyPr>
            <a:normAutofit/>
          </a:bodyPr>
          <a:lstStyle>
            <a:lvl1pPr marL="0" indent="0">
              <a:buNone/>
              <a:defRPr sz="1600" b="0" baseline="0"/>
            </a:lvl1pPr>
          </a:lstStyle>
          <a:p>
            <a:pPr lvl="0"/>
            <a:r>
              <a:rPr lang="en-US" b="1" dirty="0"/>
              <a:t>Why are you a member of </a:t>
            </a:r>
            <a:r>
              <a:rPr lang="en-US" b="1" dirty="0" err="1"/>
              <a:t>ArCOP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905000" y="5105400"/>
            <a:ext cx="7010400" cy="1581913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/>
            </a:lvl1pPr>
          </a:lstStyle>
          <a:p>
            <a:pPr lvl="0"/>
            <a:r>
              <a:rPr lang="en-US" b="1" dirty="0"/>
              <a:t>About Association/Business/Organization. Include why it is an ArCOP Partner.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68965" y="5106992"/>
            <a:ext cx="1583635" cy="1581912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15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" y="1295401"/>
            <a:ext cx="8686800" cy="685799"/>
          </a:xfr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0" y="1981200"/>
            <a:ext cx="91440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8572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9799"/>
            <a:ext cx="8229600" cy="3916364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98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535113"/>
            <a:ext cx="8229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63025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350146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381001"/>
            <a:ext cx="8839200" cy="9144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51137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381001"/>
            <a:ext cx="8839200" cy="9144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1"/>
            <a:ext cx="8229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accent2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5008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86000"/>
            <a:ext cx="3008313" cy="38401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47800"/>
            <a:ext cx="3008376" cy="8382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148073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81000"/>
            <a:ext cx="86868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49004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2542400"/>
            <a:ext cx="9144000" cy="431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457200"/>
            <a:ext cx="8229600" cy="76199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/>
                </a:solidFill>
              </a:rPr>
              <a:t>arkansasobesity.org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95400"/>
            <a:ext cx="8229600" cy="533400"/>
          </a:xfr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BY ArCOP TEAM MEMBER [Month Year]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8229600" cy="990600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Name, Title, Employer &amp;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665986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807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381001"/>
            <a:ext cx="8839200" cy="914400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1"/>
            <a:ext cx="8229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accent2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030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620000" y="228600"/>
            <a:ext cx="1219200" cy="5897563"/>
          </a:xfrm>
        </p:spPr>
        <p:txBody>
          <a:bodyPr vert="eaVert">
            <a:normAutofit/>
          </a:bodyPr>
          <a:lstStyle>
            <a:lvl1pPr>
              <a:defRPr sz="32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7010400" cy="5851525"/>
          </a:xfrm>
        </p:spPr>
        <p:txBody>
          <a:bodyPr vert="eaVert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839200" y="0"/>
            <a:ext cx="0" cy="685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620000" y="0"/>
            <a:ext cx="0" cy="685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98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86000"/>
            <a:ext cx="3008313" cy="38401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47800"/>
            <a:ext cx="3008376" cy="8382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7283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81000"/>
            <a:ext cx="86868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9496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2542400"/>
            <a:ext cx="9144000" cy="431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810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457200"/>
            <a:ext cx="8229600" cy="76199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/>
                </a:solidFill>
              </a:rPr>
              <a:t>arkansasobesity.org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95400"/>
            <a:ext cx="8229600" cy="533400"/>
          </a:xfr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BY ArCOP TEAM MEMBER [Month Year]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8229600" cy="990600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Name, Title, Employer &amp; Email Address</a:t>
            </a:r>
          </a:p>
        </p:txBody>
      </p:sp>
    </p:spTree>
    <p:extLst>
      <p:ext uri="{BB962C8B-B14F-4D97-AF65-F5344CB8AC3E}">
        <p14:creationId xmlns:p14="http://schemas.microsoft.com/office/powerpoint/2010/main" val="85392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D95F3-855D-4952-B690-FACA9C7C095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6C37-BCBE-4B1C-8E62-D93C9F7E5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7" r:id="rId2"/>
    <p:sldLayoutId id="2147483806" r:id="rId3"/>
    <p:sldLayoutId id="2147483825" r:id="rId4"/>
    <p:sldLayoutId id="2147483809" r:id="rId5"/>
    <p:sldLayoutId id="2147483808" r:id="rId6"/>
    <p:sldLayoutId id="2147483812" r:id="rId7"/>
    <p:sldLayoutId id="2147483813" r:id="rId8"/>
    <p:sldLayoutId id="2147483811" r:id="rId9"/>
    <p:sldLayoutId id="2147483814" r:id="rId10"/>
    <p:sldLayoutId id="2147483815" r:id="rId11"/>
    <p:sldLayoutId id="21474838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27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9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6000">
              <a:schemeClr val="bg2">
                <a:lumMod val="75000"/>
              </a:schemeClr>
            </a:gs>
            <a:gs pos="0">
              <a:schemeClr val="bg2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FE5A1-6957-4F42-BF25-CCFC99F744A1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5306B-0C89-4F32-8081-20B9941B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FD512-3D75-4F4E-8019-AB649DD236EA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96CD3-C202-4A08-8013-964C39333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9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654FD-A47B-4BA8-90E3-7B1FD71E02B3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5D5F-2BDA-48B0-B2E0-DB8A73C6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/>
            </a:gs>
            <a:gs pos="83000">
              <a:srgbClr val="919418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6E171-8AC2-4DCF-979F-0CFC49D8DBD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FEED0-F24F-40A2-87BB-B87D903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2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0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2121"/>
            <a:ext cx="9144000" cy="914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2020 </a:t>
            </a:r>
            <a:r>
              <a:rPr lang="en-US" sz="3200" dirty="0" smtClean="0"/>
              <a:t>Arkansas Farmers </a:t>
            </a:r>
            <a:r>
              <a:rPr lang="en-US" sz="3200" smtClean="0"/>
              <a:t>Market Association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2824"/>
            <a:ext cx="9172937" cy="40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722121"/>
            <a:ext cx="9144000" cy="914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Strategic Plan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2824"/>
            <a:ext cx="9172937" cy="40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Policy, System &amp; Environment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2" y="1600200"/>
            <a:ext cx="7493316" cy="4525963"/>
          </a:xfrm>
        </p:spPr>
      </p:pic>
    </p:spTree>
    <p:extLst>
      <p:ext uri="{BB962C8B-B14F-4D97-AF65-F5344CB8AC3E}">
        <p14:creationId xmlns:p14="http://schemas.microsoft.com/office/powerpoint/2010/main" val="9226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304800"/>
            <a:ext cx="8839200" cy="6172200"/>
            <a:chOff x="1042357" y="322400"/>
            <a:chExt cx="9144000" cy="6327713"/>
          </a:xfrm>
        </p:grpSpPr>
        <p:sp>
          <p:nvSpPr>
            <p:cNvPr id="10" name="Left-Right Arrow Callout 9"/>
            <p:cNvSpPr/>
            <p:nvPr/>
          </p:nvSpPr>
          <p:spPr>
            <a:xfrm>
              <a:off x="3716289" y="5117433"/>
              <a:ext cx="3690939" cy="1091381"/>
            </a:xfrm>
            <a:prstGeom prst="leftRight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2738" name="AutoShape 2"/>
            <p:cNvSpPr>
              <a:spLocks noChangeArrowheads="1"/>
            </p:cNvSpPr>
            <p:nvPr/>
          </p:nvSpPr>
          <p:spPr bwMode="auto">
            <a:xfrm>
              <a:off x="1201690" y="974703"/>
              <a:ext cx="2514600" cy="5508625"/>
            </a:xfrm>
            <a:prstGeom prst="can">
              <a:avLst>
                <a:gd name="adj" fmla="val 27819"/>
              </a:avLst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050" b="1">
                <a:solidFill>
                  <a:srgbClr val="333399"/>
                </a:solidFill>
              </a:endParaRPr>
            </a:p>
          </p:txBody>
        </p:sp>
        <p:sp>
          <p:nvSpPr>
            <p:cNvPr id="372739" name="AutoShape 3"/>
            <p:cNvSpPr>
              <a:spLocks noChangeArrowheads="1"/>
            </p:cNvSpPr>
            <p:nvPr/>
          </p:nvSpPr>
          <p:spPr bwMode="auto">
            <a:xfrm>
              <a:off x="4175530" y="1168904"/>
              <a:ext cx="2789237" cy="5318125"/>
            </a:xfrm>
            <a:prstGeom prst="can">
              <a:avLst>
                <a:gd name="adj" fmla="val 24213"/>
              </a:avLst>
            </a:prstGeom>
            <a:gradFill rotWithShape="1">
              <a:gsLst>
                <a:gs pos="0">
                  <a:srgbClr val="FFFF99">
                    <a:gamma/>
                    <a:shade val="8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8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372740" name="AutoShape 4"/>
            <p:cNvSpPr>
              <a:spLocks noChangeArrowheads="1"/>
            </p:cNvSpPr>
            <p:nvPr/>
          </p:nvSpPr>
          <p:spPr bwMode="auto">
            <a:xfrm>
              <a:off x="7407228" y="974703"/>
              <a:ext cx="2481262" cy="5508625"/>
            </a:xfrm>
            <a:prstGeom prst="can">
              <a:avLst>
                <a:gd name="adj" fmla="val 28193"/>
              </a:avLst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>
                <a:solidFill>
                  <a:srgbClr val="000000"/>
                </a:solidFill>
              </a:endParaRPr>
            </a:p>
          </p:txBody>
        </p:sp>
        <p:sp>
          <p:nvSpPr>
            <p:cNvPr id="372741" name="AutoShape 5"/>
            <p:cNvSpPr>
              <a:spLocks noChangeArrowheads="1"/>
            </p:cNvSpPr>
            <p:nvPr/>
          </p:nvSpPr>
          <p:spPr bwMode="auto">
            <a:xfrm>
              <a:off x="1189030" y="501671"/>
              <a:ext cx="8709818" cy="1347787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>
                <a:solidFill>
                  <a:srgbClr val="000000"/>
                </a:solidFill>
              </a:endParaRPr>
            </a:p>
          </p:txBody>
        </p:sp>
        <p:sp>
          <p:nvSpPr>
            <p:cNvPr id="372742" name="Text Box 6"/>
            <p:cNvSpPr txBox="1">
              <a:spLocks noChangeArrowheads="1"/>
            </p:cNvSpPr>
            <p:nvPr/>
          </p:nvSpPr>
          <p:spPr bwMode="auto">
            <a:xfrm>
              <a:off x="4315138" y="1370115"/>
              <a:ext cx="239395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Capacity Building</a:t>
              </a:r>
            </a:p>
          </p:txBody>
        </p:sp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 rot="21286285">
              <a:off x="7299314" y="1243955"/>
              <a:ext cx="28352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Community Action</a:t>
              </a:r>
            </a:p>
          </p:txBody>
        </p:sp>
        <p:sp>
          <p:nvSpPr>
            <p:cNvPr id="372744" name="Text Box 8"/>
            <p:cNvSpPr txBox="1">
              <a:spLocks noChangeArrowheads="1"/>
            </p:cNvSpPr>
            <p:nvPr/>
          </p:nvSpPr>
          <p:spPr bwMode="auto">
            <a:xfrm rot="227362">
              <a:off x="1201690" y="1243956"/>
              <a:ext cx="24812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Knowledge Sharing</a:t>
              </a:r>
            </a:p>
          </p:txBody>
        </p:sp>
        <p:sp>
          <p:nvSpPr>
            <p:cNvPr id="372745" name="Text Box 9"/>
            <p:cNvSpPr txBox="1">
              <a:spLocks noChangeArrowheads="1"/>
            </p:cNvSpPr>
            <p:nvPr/>
          </p:nvSpPr>
          <p:spPr bwMode="auto">
            <a:xfrm>
              <a:off x="4228257" y="1585617"/>
              <a:ext cx="2736509" cy="4810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20574" tIns="20574" rIns="20574" bIns="20574">
              <a:spAutoFit/>
            </a:bodyPr>
            <a:lstStyle>
              <a:lvl1pPr marL="58738"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75000"/>
              </a:pPr>
              <a:endParaRPr lang="en-US" altLang="en-US" sz="1050" b="1" dirty="0">
                <a:solidFill>
                  <a:srgbClr val="000000"/>
                </a:solidFill>
              </a:endParaRPr>
            </a:p>
            <a:p>
              <a:pPr algn="ctr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75000"/>
              </a:pPr>
              <a:endParaRPr lang="en-US" altLang="en-US" sz="1050" b="1" dirty="0">
                <a:solidFill>
                  <a:srgbClr val="000000"/>
                </a:solidFill>
              </a:endParaRPr>
            </a:p>
            <a:p>
              <a:pPr algn="ctr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75000"/>
              </a:pPr>
              <a:r>
                <a:rPr lang="en-US" altLang="en-US" sz="1050" b="1" dirty="0">
                  <a:solidFill>
                    <a:srgbClr val="000000"/>
                  </a:solidFill>
                </a:rPr>
                <a:t>Encourage, support, and enhance partnerships among various stakeholder groups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050" b="1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 sz="1050" dirty="0">
                  <a:solidFill>
                    <a:srgbClr val="000000"/>
                  </a:solidFill>
                </a:rPr>
                <a:t> Initiate and develop programs and trainings that improve health through collaboration among healthcare professionals, policy makers, business leaders, academics, non-government organizations, and consumers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altLang="en-US" sz="105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 sz="1050" dirty="0">
                  <a:solidFill>
                    <a:srgbClr val="000000"/>
                  </a:solidFill>
                </a:rPr>
                <a:t> Provide technical assistance and subject matter experts as needed  </a:t>
              </a:r>
            </a:p>
            <a:p>
              <a:pPr fontAlgn="base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altLang="en-US" sz="1200" dirty="0">
                <a:solidFill>
                  <a:srgbClr val="000000"/>
                </a:solidFill>
              </a:endParaRPr>
            </a:p>
            <a:p>
              <a:pPr marL="0" algn="ctr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75000"/>
                <a:tabLst/>
              </a:pPr>
              <a:endParaRPr lang="en-US" altLang="en-US" sz="1050" b="1" dirty="0">
                <a:solidFill>
                  <a:srgbClr val="F79007"/>
                </a:solidFill>
                <a:latin typeface="Arial"/>
              </a:endParaRPr>
            </a:p>
            <a:p>
              <a:pPr marL="0" algn="ctr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75000"/>
                <a:tabLst/>
              </a:pPr>
              <a:endParaRPr lang="en-US" altLang="en-US" sz="1050" b="1" dirty="0">
                <a:solidFill>
                  <a:srgbClr val="F79007"/>
                </a:solidFill>
                <a:latin typeface="Arial"/>
              </a:endParaRPr>
            </a:p>
            <a:p>
              <a:pPr marL="0" algn="ctr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75000"/>
                <a:tabLst/>
              </a:pPr>
              <a:r>
                <a:rPr lang="en-US" altLang="en-US" sz="1050" b="1" dirty="0">
                  <a:solidFill>
                    <a:srgbClr val="F79007"/>
                  </a:solidFill>
                  <a:latin typeface="Arial"/>
                </a:rPr>
                <a:t>Mayors Mentoring Mayors, AFMA</a:t>
              </a:r>
            </a:p>
            <a:p>
              <a:pPr marL="0" algn="ctr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75000"/>
                <a:tabLst/>
              </a:pPr>
              <a:r>
                <a:rPr lang="en-US" altLang="en-US" sz="1050" b="1" dirty="0">
                  <a:solidFill>
                    <a:srgbClr val="F79007"/>
                  </a:solidFill>
                  <a:latin typeface="Arial"/>
                </a:rPr>
                <a:t>Immersion Trainings</a:t>
              </a:r>
            </a:p>
          </p:txBody>
        </p:sp>
        <p:sp>
          <p:nvSpPr>
            <p:cNvPr id="372748" name="Text Box 12"/>
            <p:cNvSpPr txBox="1">
              <a:spLocks noChangeArrowheads="1"/>
            </p:cNvSpPr>
            <p:nvPr/>
          </p:nvSpPr>
          <p:spPr bwMode="auto">
            <a:xfrm>
              <a:off x="4724088" y="3524228"/>
              <a:ext cx="284695" cy="307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72746" name="Text Box 10"/>
            <p:cNvSpPr txBox="1">
              <a:spLocks noChangeArrowheads="1"/>
            </p:cNvSpPr>
            <p:nvPr/>
          </p:nvSpPr>
          <p:spPr bwMode="auto">
            <a:xfrm>
              <a:off x="1289796" y="1679521"/>
              <a:ext cx="2305051" cy="4970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0574" tIns="20574" rIns="20574" bIns="20574">
              <a:spAutoFit/>
            </a:bodyPr>
            <a:lstStyle>
              <a:lvl1pPr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050" b="1" dirty="0">
                <a:solidFill>
                  <a:srgbClr val="376092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b="1" dirty="0"/>
                <a:t>Use evidence-based information to guide health improvement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050" b="1" dirty="0"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 sz="1050" dirty="0">
                  <a:solidFill>
                    <a:srgbClr val="000000"/>
                  </a:solidFill>
                </a:rPr>
                <a:t> Distribute health statistics and data reports to foster community priority setting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altLang="en-US" sz="60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 sz="1050" dirty="0">
                  <a:solidFill>
                    <a:srgbClr val="000000"/>
                  </a:solidFill>
                </a:rPr>
                <a:t> Collect best practices and success stories to inspire other communities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altLang="en-US" sz="60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 sz="1050" dirty="0">
                  <a:solidFill>
                    <a:srgbClr val="000000"/>
                  </a:solidFill>
                </a:rPr>
                <a:t> Develop toolkits and assemble toolboxes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 sz="1050" dirty="0">
                  <a:solidFill>
                    <a:srgbClr val="000000"/>
                  </a:solidFill>
                </a:rPr>
                <a:t> Disseminate lessons learned through newsletters, presentations, exhibits, etc. </a:t>
              </a:r>
            </a:p>
            <a:p>
              <a:pPr lvl="0" algn="ctr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75000"/>
                <a:tabLst/>
              </a:pPr>
              <a:endParaRPr lang="en-US" altLang="en-US" sz="1050" b="1" dirty="0">
                <a:solidFill>
                  <a:srgbClr val="F79007"/>
                </a:solidFill>
                <a:latin typeface="Arial"/>
              </a:endParaRPr>
            </a:p>
            <a:p>
              <a:pPr lvl="0" algn="ctr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75000"/>
                <a:tabLst/>
              </a:pPr>
              <a:endParaRPr lang="en-US" altLang="en-US" sz="750" b="1" dirty="0">
                <a:solidFill>
                  <a:srgbClr val="F79007"/>
                </a:solidFill>
                <a:latin typeface="Arial"/>
              </a:endParaRPr>
            </a:p>
            <a:p>
              <a:pPr lvl="0" algn="ctr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75000"/>
                <a:tabLst/>
              </a:pPr>
              <a:r>
                <a:rPr lang="en-US" altLang="en-US" sz="1050" b="1" dirty="0">
                  <a:solidFill>
                    <a:srgbClr val="F79007"/>
                  </a:solidFill>
                  <a:latin typeface="Arial"/>
                </a:rPr>
                <a:t>Interactive Map, Podcasts, Learning Labs/Webinars         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altLang="en-US" sz="1050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" b="1" dirty="0">
                <a:solidFill>
                  <a:srgbClr val="3333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2747" name="Text Box 11"/>
            <p:cNvSpPr txBox="1">
              <a:spLocks noChangeArrowheads="1"/>
            </p:cNvSpPr>
            <p:nvPr/>
          </p:nvSpPr>
          <p:spPr bwMode="auto">
            <a:xfrm>
              <a:off x="7510077" y="1780789"/>
              <a:ext cx="2292684" cy="3730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20574" tIns="20574" rIns="20574" bIns="20574">
              <a:spAutoFit/>
            </a:bodyPr>
            <a:lstStyle/>
            <a:p>
              <a:pPr algn="ctr" fontAlgn="base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200" b="1" dirty="0">
                <a:solidFill>
                  <a:srgbClr val="0066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b="1" dirty="0">
                  <a:solidFill>
                    <a:srgbClr val="000000"/>
                  </a:solidFill>
                </a:rPr>
                <a:t>Foster positive policy, system, and environment change at the local level</a:t>
              </a:r>
              <a:endParaRPr lang="en-US" altLang="en-US" sz="1050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05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 sz="1050" dirty="0">
                  <a:solidFill>
                    <a:srgbClr val="000000"/>
                  </a:solidFill>
                </a:rPr>
                <a:t> Garner recognition for stepwise progression towards community wellness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 sz="1050" dirty="0">
                  <a:solidFill>
                    <a:srgbClr val="000000"/>
                  </a:solidFill>
                </a:rPr>
                <a:t> Secure public and private funding to support innovation programs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altLang="en-US" sz="60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 sz="1050" dirty="0">
                  <a:solidFill>
                    <a:srgbClr val="000000"/>
                  </a:solidFill>
                </a:rPr>
                <a:t> Cast vision for future direction </a:t>
              </a:r>
            </a:p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75000"/>
                <a:buFontTx/>
                <a:buChar char="•"/>
              </a:pPr>
              <a:endParaRPr lang="en-US" altLang="en-US" sz="600" dirty="0">
                <a:solidFill>
                  <a:srgbClr val="000000"/>
                </a:solidFill>
              </a:endParaRPr>
            </a:p>
            <a:p>
              <a:pPr algn="ctr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75000"/>
              </a:pPr>
              <a:r>
                <a:rPr lang="en-US" altLang="en-US" sz="1050" b="1" dirty="0">
                  <a:solidFill>
                    <a:srgbClr val="F79007"/>
                  </a:solidFill>
                </a:rPr>
                <a:t>Growing Healthy Communities, Growing Healthy Classrooms,                        Double Up Food Bucks 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529" y="5040661"/>
              <a:ext cx="2128819" cy="622462"/>
            </a:xfrm>
            <a:prstGeom prst="rect">
              <a:avLst/>
            </a:prstGeom>
          </p:spPr>
        </p:pic>
        <p:sp>
          <p:nvSpPr>
            <p:cNvPr id="372750" name="Text Box 14"/>
            <p:cNvSpPr txBox="1">
              <a:spLocks noChangeArrowheads="1"/>
            </p:cNvSpPr>
            <p:nvPr/>
          </p:nvSpPr>
          <p:spPr bwMode="auto">
            <a:xfrm>
              <a:off x="1042357" y="322400"/>
              <a:ext cx="9144000" cy="784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altLang="en-US" sz="1350" b="1" dirty="0">
                <a:solidFill>
                  <a:srgbClr val="000000"/>
                </a:solidFill>
              </a:endParaRPr>
            </a:p>
            <a:p>
              <a:pPr fontAlgn="base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altLang="en-US" sz="600" b="1" dirty="0">
                <a:solidFill>
                  <a:srgbClr val="000000"/>
                </a:solidFill>
              </a:endParaRPr>
            </a:p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00000"/>
                  </a:solidFill>
                </a:rPr>
                <a:t>Arkansas Coalition for Obesity Prevention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68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Tree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8847" r="20663" b="9247"/>
          <a:stretch/>
        </p:blipFill>
        <p:spPr>
          <a:xfrm>
            <a:off x="2476500" y="1443470"/>
            <a:ext cx="4114800" cy="5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81000"/>
            <a:ext cx="8839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Arkansas Farmers </a:t>
            </a:r>
            <a:r>
              <a:rPr lang="en-US" smtClean="0"/>
              <a:t>Market Association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27792"/>
            <a:ext cx="4327145" cy="55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722121"/>
            <a:ext cx="9144000" cy="914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Membership Application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2824"/>
            <a:ext cx="9172937" cy="40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00666"/>
            <a:ext cx="4343400" cy="5620870"/>
          </a:xfrm>
        </p:spPr>
      </p:pic>
    </p:spTree>
    <p:extLst>
      <p:ext uri="{BB962C8B-B14F-4D97-AF65-F5344CB8AC3E}">
        <p14:creationId xmlns:p14="http://schemas.microsoft.com/office/powerpoint/2010/main" val="3390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53" y="1346362"/>
            <a:ext cx="6569448" cy="550715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Beverly Dunaway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53" y="1346362"/>
            <a:ext cx="6569448" cy="550715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Katrina Betancourt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876800"/>
            <a:ext cx="6178952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722121"/>
            <a:ext cx="9144000" cy="914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Welcome Coalition Members</a:t>
            </a:r>
            <a:endParaRPr lang="en-US" sz="3200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2895600"/>
            <a:ext cx="8229600" cy="2438400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9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6892"/>
                </a:solidFill>
              </a:rPr>
              <a:t>Welcome 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6892"/>
                </a:solidFill>
              </a:rPr>
              <a:t>Annual Report Overview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6892"/>
                </a:solidFill>
              </a:rPr>
              <a:t>BOD Introductions 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6892"/>
                </a:solidFill>
              </a:rPr>
              <a:t>Advisory Committee Introductions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0" y="1371600"/>
            <a:ext cx="9165220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Report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ArCOP</a:t>
            </a:r>
            <a:r>
              <a:rPr lang="en-US" dirty="0" smtClean="0"/>
              <a:t> Brands &amp; Programs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A9C32D0-D085-354C-B384-FAFD234B2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" y="1104899"/>
            <a:ext cx="2362200" cy="2362200"/>
          </a:xfrm>
          <a:prstGeom prst="rect">
            <a:avLst/>
          </a:prstGeom>
        </p:spPr>
      </p:pic>
      <p:pic>
        <p:nvPicPr>
          <p:cNvPr id="1026" name="Picture 2" descr="ATCH Kids Club - Summer Activities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23431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45" y="1762274"/>
            <a:ext cx="3132355" cy="1465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 t="21200" r="13800" b="34000"/>
          <a:stretch/>
        </p:blipFill>
        <p:spPr>
          <a:xfrm>
            <a:off x="416526" y="3459813"/>
            <a:ext cx="2568146" cy="1597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88" y="5470360"/>
            <a:ext cx="4636315" cy="1115265"/>
          </a:xfrm>
          <a:prstGeom prst="rect">
            <a:avLst/>
          </a:prstGeom>
        </p:spPr>
      </p:pic>
      <p:pic>
        <p:nvPicPr>
          <p:cNvPr id="1028" name="Picture 4" descr="https://tse4.mm.bing.net/th?id=OIP.gefxPkVIwO4ry7120o5uFQHaCv&amp;pid=Api&amp;P=0&amp;w=445&amp;h=16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98" y="3939681"/>
            <a:ext cx="2494821" cy="92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32334" r="11467" b="29643"/>
          <a:stretch/>
        </p:blipFill>
        <p:spPr>
          <a:xfrm>
            <a:off x="416526" y="5184139"/>
            <a:ext cx="2750426" cy="145214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41" y="3035934"/>
            <a:ext cx="1702435" cy="21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Staff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b="12452"/>
          <a:stretch/>
        </p:blipFill>
        <p:spPr>
          <a:xfrm>
            <a:off x="23149" y="1426580"/>
            <a:ext cx="3101051" cy="34139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"/>
          <a:stretch/>
        </p:blipFill>
        <p:spPr>
          <a:xfrm>
            <a:off x="2799750" y="1426580"/>
            <a:ext cx="3161408" cy="3413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/>
          <a:stretch/>
        </p:blipFill>
        <p:spPr>
          <a:xfrm>
            <a:off x="5961158" y="1426580"/>
            <a:ext cx="3182842" cy="341661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52400" y="4971717"/>
            <a:ext cx="2438400" cy="1662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5141324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Ashleigh Story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Health Education Coordinator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67123" y="4953218"/>
            <a:ext cx="2438400" cy="1683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477000" y="4971717"/>
            <a:ext cx="2340497" cy="1612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33823" y="5295213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Jeremy Adams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DUFB Project Manager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1898" y="5133436"/>
            <a:ext cx="179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Steve Powell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Health Outreach Coordinator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2641011" y="4114800"/>
            <a:ext cx="1981200" cy="1828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34200" y="4070945"/>
            <a:ext cx="1981200" cy="1828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</a:t>
            </a:r>
            <a:r>
              <a:rPr lang="en-US" smtClean="0"/>
              <a:t>of Directors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87805" y="1895654"/>
            <a:ext cx="1981200" cy="1828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77967" y="4100116"/>
            <a:ext cx="1981200" cy="1828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0357" y="4114800"/>
            <a:ext cx="1981200" cy="1828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96109" y="1895654"/>
            <a:ext cx="1981200" cy="1828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76395" y="1812684"/>
            <a:ext cx="1981200" cy="1828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5823" y="243521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Sarah Powell Chair</a:t>
            </a:r>
            <a:endParaRPr lang="en-US" sz="2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6926" y="2380842"/>
            <a:ext cx="2985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Jennifer Conner </a:t>
            </a:r>
            <a:endParaRPr lang="en-US" sz="2000" dirty="0" smtClean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2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Chair </a:t>
            </a:r>
            <a:r>
              <a:rPr lang="en-US" sz="2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Elect</a:t>
            </a:r>
            <a:endParaRPr lang="en-US" sz="2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1435" y="4675257"/>
            <a:ext cx="2281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Vanessa Smith Secretary</a:t>
            </a:r>
            <a:endParaRPr lang="en-US" sz="2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426" y="4631402"/>
            <a:ext cx="199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Kim Boren </a:t>
            </a:r>
            <a:endParaRPr lang="en-US" sz="2000" dirty="0" smtClean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2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</a:t>
            </a:r>
            <a:r>
              <a:rPr lang="en-US" sz="2000" baseline="30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</a:t>
            </a:r>
            <a:r>
              <a:rPr lang="en-US" sz="2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2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Vice Chair</a:t>
            </a:r>
            <a:endParaRPr lang="en-US" sz="2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7572" y="2408031"/>
            <a:ext cx="225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Andi Ridgway </a:t>
            </a:r>
            <a:endParaRPr lang="en-US" sz="2000" dirty="0" smtClean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2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Past </a:t>
            </a:r>
            <a:r>
              <a:rPr lang="en-US" sz="2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Chair</a:t>
            </a:r>
            <a:endParaRPr lang="en-US" sz="2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9488" y="4530821"/>
            <a:ext cx="2304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Taniesha</a:t>
            </a:r>
            <a:r>
              <a:rPr lang="en-US" sz="20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endParaRPr lang="en-US" sz="2000" b="1" dirty="0" smtClean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20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Richardson-Wiley </a:t>
            </a:r>
          </a:p>
          <a:p>
            <a:pPr algn="ctr"/>
            <a:r>
              <a:rPr lang="en-US" sz="20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</a:t>
            </a:r>
            <a:r>
              <a:rPr lang="en-US" sz="2000" b="1" baseline="30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nd</a:t>
            </a:r>
            <a:r>
              <a:rPr lang="en-US" sz="20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20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Vice Chair</a:t>
            </a:r>
            <a:endParaRPr lang="en-US" sz="20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4926" y="4675257"/>
            <a:ext cx="1547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Becky Adams </a:t>
            </a:r>
            <a:endParaRPr lang="en-US" sz="2000" b="1" dirty="0" smtClean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20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Fiscal </a:t>
            </a:r>
            <a:r>
              <a:rPr lang="en-US" sz="20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Chair</a:t>
            </a:r>
            <a:endParaRPr lang="en-US" sz="20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895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rCOP">
      <a:dk1>
        <a:srgbClr val="262626"/>
      </a:dk1>
      <a:lt1>
        <a:sysClr val="window" lastClr="FFFFFF"/>
      </a:lt1>
      <a:dk2>
        <a:srgbClr val="006892"/>
      </a:dk2>
      <a:lt2>
        <a:srgbClr val="17B7E9"/>
      </a:lt2>
      <a:accent1>
        <a:srgbClr val="476F19"/>
      </a:accent1>
      <a:accent2>
        <a:srgbClr val="A6A91B"/>
      </a:accent2>
      <a:accent3>
        <a:srgbClr val="42C4ED"/>
      </a:accent3>
      <a:accent4>
        <a:srgbClr val="006892"/>
      </a:accent4>
      <a:accent5>
        <a:srgbClr val="70B228"/>
      </a:accent5>
      <a:accent6>
        <a:srgbClr val="0096D2"/>
      </a:accent6>
      <a:hlink>
        <a:srgbClr val="EC4112"/>
      </a:hlink>
      <a:folHlink>
        <a:srgbClr val="EF5A31"/>
      </a:folHlink>
    </a:clrScheme>
    <a:fontScheme name="ArCOP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OP-PowerPoint-Template2" id="{D96D5567-7728-4F0A-902C-26EF76296DE1}" vid="{0E03D6D6-7454-4330-8143-EEF39CA9EF95}"/>
    </a:ext>
  </a:extLst>
</a:theme>
</file>

<file path=ppt/theme/theme2.xml><?xml version="1.0" encoding="utf-8"?>
<a:theme xmlns:a="http://schemas.openxmlformats.org/drawingml/2006/main" name="Custom Design">
  <a:themeElements>
    <a:clrScheme name="ArCOP">
      <a:dk1>
        <a:srgbClr val="262626"/>
      </a:dk1>
      <a:lt1>
        <a:sysClr val="window" lastClr="FFFFFF"/>
      </a:lt1>
      <a:dk2>
        <a:srgbClr val="006892"/>
      </a:dk2>
      <a:lt2>
        <a:srgbClr val="17B7E9"/>
      </a:lt2>
      <a:accent1>
        <a:srgbClr val="476F19"/>
      </a:accent1>
      <a:accent2>
        <a:srgbClr val="A6A91B"/>
      </a:accent2>
      <a:accent3>
        <a:srgbClr val="42C4ED"/>
      </a:accent3>
      <a:accent4>
        <a:srgbClr val="006892"/>
      </a:accent4>
      <a:accent5>
        <a:srgbClr val="70B228"/>
      </a:accent5>
      <a:accent6>
        <a:srgbClr val="0096D2"/>
      </a:accent6>
      <a:hlink>
        <a:srgbClr val="EC4112"/>
      </a:hlink>
      <a:folHlink>
        <a:srgbClr val="EF5A31"/>
      </a:folHlink>
    </a:clrScheme>
    <a:fontScheme name="ArCOP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OP-PowerPoint-Template2" id="{D96D5567-7728-4F0A-902C-26EF76296DE1}" vid="{BBAE103B-F2CB-40BC-911E-D28E5628D761}"/>
    </a:ext>
  </a:extLst>
</a:theme>
</file>

<file path=ppt/theme/theme3.xml><?xml version="1.0" encoding="utf-8"?>
<a:theme xmlns:a="http://schemas.openxmlformats.org/drawingml/2006/main" name="1_Custom Design">
  <a:themeElements>
    <a:clrScheme name="ArCOP">
      <a:dk1>
        <a:srgbClr val="262626"/>
      </a:dk1>
      <a:lt1>
        <a:sysClr val="window" lastClr="FFFFFF"/>
      </a:lt1>
      <a:dk2>
        <a:srgbClr val="006892"/>
      </a:dk2>
      <a:lt2>
        <a:srgbClr val="17B7E9"/>
      </a:lt2>
      <a:accent1>
        <a:srgbClr val="476F19"/>
      </a:accent1>
      <a:accent2>
        <a:srgbClr val="A6A91B"/>
      </a:accent2>
      <a:accent3>
        <a:srgbClr val="42C4ED"/>
      </a:accent3>
      <a:accent4>
        <a:srgbClr val="006892"/>
      </a:accent4>
      <a:accent5>
        <a:srgbClr val="70B228"/>
      </a:accent5>
      <a:accent6>
        <a:srgbClr val="0096D2"/>
      </a:accent6>
      <a:hlink>
        <a:srgbClr val="EC4112"/>
      </a:hlink>
      <a:folHlink>
        <a:srgbClr val="EF5A31"/>
      </a:folHlink>
    </a:clrScheme>
    <a:fontScheme name="ArCOP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OP-PowerPoint-Template2" id="{D96D5567-7728-4F0A-902C-26EF76296DE1}" vid="{EA9CEE7E-5E8E-4AB0-8571-4D99578D31BB}"/>
    </a:ext>
  </a:extLst>
</a:theme>
</file>

<file path=ppt/theme/theme4.xml><?xml version="1.0" encoding="utf-8"?>
<a:theme xmlns:a="http://schemas.openxmlformats.org/drawingml/2006/main" name="2_Custom Design">
  <a:themeElements>
    <a:clrScheme name="ArCOP">
      <a:dk1>
        <a:srgbClr val="262626"/>
      </a:dk1>
      <a:lt1>
        <a:sysClr val="window" lastClr="FFFFFF"/>
      </a:lt1>
      <a:dk2>
        <a:srgbClr val="006892"/>
      </a:dk2>
      <a:lt2>
        <a:srgbClr val="17B7E9"/>
      </a:lt2>
      <a:accent1>
        <a:srgbClr val="476F19"/>
      </a:accent1>
      <a:accent2>
        <a:srgbClr val="A6A91B"/>
      </a:accent2>
      <a:accent3>
        <a:srgbClr val="42C4ED"/>
      </a:accent3>
      <a:accent4>
        <a:srgbClr val="006892"/>
      </a:accent4>
      <a:accent5>
        <a:srgbClr val="70B228"/>
      </a:accent5>
      <a:accent6>
        <a:srgbClr val="0096D2"/>
      </a:accent6>
      <a:hlink>
        <a:srgbClr val="EC4112"/>
      </a:hlink>
      <a:folHlink>
        <a:srgbClr val="EF5A31"/>
      </a:folHlink>
    </a:clrScheme>
    <a:fontScheme name="ArCOP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OP-PowerPoint-Template2" id="{D96D5567-7728-4F0A-902C-26EF76296DE1}" vid="{00996B63-AD3C-4B6E-936B-43638CAB512A}"/>
    </a:ext>
  </a:extLst>
</a:theme>
</file>

<file path=ppt/theme/theme5.xml><?xml version="1.0" encoding="utf-8"?>
<a:theme xmlns:a="http://schemas.openxmlformats.org/drawingml/2006/main" name="3_Custom Design">
  <a:themeElements>
    <a:clrScheme name="ArCOP">
      <a:dk1>
        <a:srgbClr val="262626"/>
      </a:dk1>
      <a:lt1>
        <a:sysClr val="window" lastClr="FFFFFF"/>
      </a:lt1>
      <a:dk2>
        <a:srgbClr val="006892"/>
      </a:dk2>
      <a:lt2>
        <a:srgbClr val="17B7E9"/>
      </a:lt2>
      <a:accent1>
        <a:srgbClr val="476F19"/>
      </a:accent1>
      <a:accent2>
        <a:srgbClr val="A6A91B"/>
      </a:accent2>
      <a:accent3>
        <a:srgbClr val="42C4ED"/>
      </a:accent3>
      <a:accent4>
        <a:srgbClr val="006892"/>
      </a:accent4>
      <a:accent5>
        <a:srgbClr val="70B228"/>
      </a:accent5>
      <a:accent6>
        <a:srgbClr val="0096D2"/>
      </a:accent6>
      <a:hlink>
        <a:srgbClr val="EC4112"/>
      </a:hlink>
      <a:folHlink>
        <a:srgbClr val="EF5A31"/>
      </a:folHlink>
    </a:clrScheme>
    <a:fontScheme name="ArCOP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OP-PowerPoint-Template2" id="{D96D5567-7728-4F0A-902C-26EF76296DE1}" vid="{52E63E30-1206-4D3F-B4C8-2E85BD989AB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3039</TotalTime>
  <Words>285</Words>
  <Application>Microsoft Macintosh PowerPoint</Application>
  <PresentationFormat>On-screen Show (4:3)</PresentationFormat>
  <Paragraphs>95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Abadi MT Condensed Extra Bold</vt:lpstr>
      <vt:lpstr>Calibri</vt:lpstr>
      <vt:lpstr>Century Gothic</vt:lpstr>
      <vt:lpstr>Garamond</vt:lpstr>
      <vt:lpstr>Wingdings</vt:lpstr>
      <vt:lpstr>Arial</vt:lpstr>
      <vt:lpstr>Office Theme</vt:lpstr>
      <vt:lpstr>Custom Design</vt:lpstr>
      <vt:lpstr>1_Custom Design</vt:lpstr>
      <vt:lpstr>2_Custom Design</vt:lpstr>
      <vt:lpstr>3_Custom Design</vt:lpstr>
      <vt:lpstr>2020 Arkansas Farmers Market Association</vt:lpstr>
      <vt:lpstr>Beverly Dunaway</vt:lpstr>
      <vt:lpstr>Dr. Katrina Betancourt</vt:lpstr>
      <vt:lpstr>Welcome Coalition Members</vt:lpstr>
      <vt:lpstr>Annual Report Overview</vt:lpstr>
      <vt:lpstr>ArCOP Brands &amp; Programs</vt:lpstr>
      <vt:lpstr>Our Staff</vt:lpstr>
      <vt:lpstr>Board of Directors</vt:lpstr>
      <vt:lpstr>PowerPoint Presentation</vt:lpstr>
      <vt:lpstr>Strategic Plan</vt:lpstr>
      <vt:lpstr>Policy, System &amp; Environment</vt:lpstr>
      <vt:lpstr>PowerPoint Presentation</vt:lpstr>
      <vt:lpstr>Our Tree</vt:lpstr>
      <vt:lpstr>Arkansas Farmers Market Association</vt:lpstr>
      <vt:lpstr>Membership Application</vt:lpstr>
      <vt:lpstr>Application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Up Food Bucks 2018</dc:title>
  <dc:creator>Jeremy Adams</dc:creator>
  <cp:lastModifiedBy>Katrina Betancourt</cp:lastModifiedBy>
  <cp:revision>74</cp:revision>
  <dcterms:created xsi:type="dcterms:W3CDTF">2018-10-09T17:23:55Z</dcterms:created>
  <dcterms:modified xsi:type="dcterms:W3CDTF">2020-02-21T14:56:27Z</dcterms:modified>
</cp:coreProperties>
</file>